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2" r:id="rId5"/>
    <p:sldId id="266" r:id="rId6"/>
    <p:sldId id="264" r:id="rId7"/>
    <p:sldId id="263" r:id="rId8"/>
    <p:sldId id="267" r:id="rId9"/>
    <p:sldId id="310" r:id="rId10"/>
    <p:sldId id="268" r:id="rId11"/>
    <p:sldId id="279"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9" r:id="rId26"/>
    <p:sldId id="270" r:id="rId27"/>
    <p:sldId id="274" r:id="rId28"/>
    <p:sldId id="277" r:id="rId29"/>
    <p:sldId id="275" r:id="rId30"/>
    <p:sldId id="27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lan AlPasha" initials="DA" lastIdx="1" clrIdx="0">
    <p:extLst>
      <p:ext uri="{19B8F6BF-5375-455C-9EA6-DF929625EA0E}">
        <p15:presenceInfo xmlns:p15="http://schemas.microsoft.com/office/powerpoint/2012/main" userId="S::Dilan.AlPasha@camden.gov.uk::3716515c-a706-4f7c-bec5-e591824d43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F78"/>
    <a:srgbClr val="74D1F6"/>
    <a:srgbClr val="64A35F"/>
    <a:srgbClr val="9AC53C"/>
    <a:srgbClr val="D5B42B"/>
    <a:srgbClr val="EE9C27"/>
    <a:srgbClr val="D5B32A"/>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6970C6-F96C-4531-8932-B73F0F6964B4}" v="69" dt="2022-07-14T10:02:53.7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44" autoAdjust="0"/>
    <p:restoredTop sz="94660"/>
  </p:normalViewPr>
  <p:slideViewPr>
    <p:cSldViewPr snapToGrid="0">
      <p:cViewPr varScale="1">
        <p:scale>
          <a:sx n="88" d="100"/>
          <a:sy n="88" d="100"/>
        </p:scale>
        <p:origin x="96"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lan AlPasha" userId="3716515c-a706-4f7c-bec5-e591824d4335" providerId="ADAL" clId="{746970C6-F96C-4531-8932-B73F0F6964B4}"/>
    <pc:docChg chg="undo custSel addSld delSld modSld sldOrd">
      <pc:chgData name="Dilan AlPasha" userId="3716515c-a706-4f7c-bec5-e591824d4335" providerId="ADAL" clId="{746970C6-F96C-4531-8932-B73F0F6964B4}" dt="2022-07-14T10:07:36.452" v="2211" actId="20577"/>
      <pc:docMkLst>
        <pc:docMk/>
      </pc:docMkLst>
      <pc:sldChg chg="addSp modSp mod">
        <pc:chgData name="Dilan AlPasha" userId="3716515c-a706-4f7c-bec5-e591824d4335" providerId="ADAL" clId="{746970C6-F96C-4531-8932-B73F0F6964B4}" dt="2022-07-14T10:07:36.452" v="2211" actId="20577"/>
        <pc:sldMkLst>
          <pc:docMk/>
          <pc:sldMk cId="817988103" sldId="268"/>
        </pc:sldMkLst>
        <pc:spChg chg="add mod">
          <ac:chgData name="Dilan AlPasha" userId="3716515c-a706-4f7c-bec5-e591824d4335" providerId="ADAL" clId="{746970C6-F96C-4531-8932-B73F0F6964B4}" dt="2022-07-14T10:07:36.452" v="2211" actId="20577"/>
          <ac:spMkLst>
            <pc:docMk/>
            <pc:sldMk cId="817988103" sldId="268"/>
            <ac:spMk id="12" creationId="{66B341D4-FC25-4733-AA5D-DAEF3704C8D5}"/>
          </ac:spMkLst>
        </pc:spChg>
      </pc:sldChg>
      <pc:sldChg chg="addSp delSp modSp new del mod addCm">
        <pc:chgData name="Dilan AlPasha" userId="3716515c-a706-4f7c-bec5-e591824d4335" providerId="ADAL" clId="{746970C6-F96C-4531-8932-B73F0F6964B4}" dt="2022-07-14T09:29:48.117" v="1935" actId="47"/>
        <pc:sldMkLst>
          <pc:docMk/>
          <pc:sldMk cId="3958967365" sldId="278"/>
        </pc:sldMkLst>
        <pc:spChg chg="add mod">
          <ac:chgData name="Dilan AlPasha" userId="3716515c-a706-4f7c-bec5-e591824d4335" providerId="ADAL" clId="{746970C6-F96C-4531-8932-B73F0F6964B4}" dt="2022-07-14T09:27:14.507" v="1927" actId="20577"/>
          <ac:spMkLst>
            <pc:docMk/>
            <pc:sldMk cId="3958967365" sldId="278"/>
            <ac:spMk id="2" creationId="{DE36B99D-C11A-4575-B5B3-27154C9F8D97}"/>
          </ac:spMkLst>
        </pc:spChg>
        <pc:spChg chg="add mod">
          <ac:chgData name="Dilan AlPasha" userId="3716515c-a706-4f7c-bec5-e591824d4335" providerId="ADAL" clId="{746970C6-F96C-4531-8932-B73F0F6964B4}" dt="2022-07-13T14:58:24.349" v="201" actId="20577"/>
          <ac:spMkLst>
            <pc:docMk/>
            <pc:sldMk cId="3958967365" sldId="278"/>
            <ac:spMk id="4" creationId="{8A1BFC15-336F-41DB-AE0B-2A4443142B62}"/>
          </ac:spMkLst>
        </pc:spChg>
        <pc:spChg chg="add del mod">
          <ac:chgData name="Dilan AlPasha" userId="3716515c-a706-4f7c-bec5-e591824d4335" providerId="ADAL" clId="{746970C6-F96C-4531-8932-B73F0F6964B4}" dt="2022-07-13T16:27:51.193" v="1276" actId="478"/>
          <ac:spMkLst>
            <pc:docMk/>
            <pc:sldMk cId="3958967365" sldId="278"/>
            <ac:spMk id="7" creationId="{99ED62CA-0CF4-4713-95A3-0C1F6ED68251}"/>
          </ac:spMkLst>
        </pc:spChg>
        <pc:picChg chg="add del mod">
          <ac:chgData name="Dilan AlPasha" userId="3716515c-a706-4f7c-bec5-e591824d4335" providerId="ADAL" clId="{746970C6-F96C-4531-8932-B73F0F6964B4}" dt="2022-07-13T15:08:34.867" v="343" actId="478"/>
          <ac:picMkLst>
            <pc:docMk/>
            <pc:sldMk cId="3958967365" sldId="278"/>
            <ac:picMk id="3" creationId="{05A45A70-8AB0-4BE3-BB1C-B21F42350D59}"/>
          </ac:picMkLst>
        </pc:picChg>
        <pc:picChg chg="add mod">
          <ac:chgData name="Dilan AlPasha" userId="3716515c-a706-4f7c-bec5-e591824d4335" providerId="ADAL" clId="{746970C6-F96C-4531-8932-B73F0F6964B4}" dt="2022-07-13T16:26:23.694" v="1106" actId="1076"/>
          <ac:picMkLst>
            <pc:docMk/>
            <pc:sldMk cId="3958967365" sldId="278"/>
            <ac:picMk id="6" creationId="{78DD11AC-EC35-47E2-A826-378FB05A38C5}"/>
          </ac:picMkLst>
        </pc:picChg>
      </pc:sldChg>
      <pc:sldChg chg="new del">
        <pc:chgData name="Dilan AlPasha" userId="3716515c-a706-4f7c-bec5-e591824d4335" providerId="ADAL" clId="{746970C6-F96C-4531-8932-B73F0F6964B4}" dt="2022-07-13T14:53:10.922" v="4" actId="47"/>
        <pc:sldMkLst>
          <pc:docMk/>
          <pc:sldMk cId="1869408690" sldId="279"/>
        </pc:sldMkLst>
      </pc:sldChg>
      <pc:sldChg chg="addSp modSp new mod modClrScheme chgLayout">
        <pc:chgData name="Dilan AlPasha" userId="3716515c-a706-4f7c-bec5-e591824d4335" providerId="ADAL" clId="{746970C6-F96C-4531-8932-B73F0F6964B4}" dt="2022-07-14T09:18:11.438" v="1571" actId="113"/>
        <pc:sldMkLst>
          <pc:docMk/>
          <pc:sldMk cId="2212253664" sldId="279"/>
        </pc:sldMkLst>
        <pc:spChg chg="add mod ord">
          <ac:chgData name="Dilan AlPasha" userId="3716515c-a706-4f7c-bec5-e591824d4335" providerId="ADAL" clId="{746970C6-F96C-4531-8932-B73F0F6964B4}" dt="2022-07-13T16:12:14.583" v="737" actId="113"/>
          <ac:spMkLst>
            <pc:docMk/>
            <pc:sldMk cId="2212253664" sldId="279"/>
            <ac:spMk id="4" creationId="{5D9B6776-3B7A-4F07-ACEE-F7E51F61929F}"/>
          </ac:spMkLst>
        </pc:spChg>
        <pc:spChg chg="add mod">
          <ac:chgData name="Dilan AlPasha" userId="3716515c-a706-4f7c-bec5-e591824d4335" providerId="ADAL" clId="{746970C6-F96C-4531-8932-B73F0F6964B4}" dt="2022-07-14T09:18:11.438" v="1571" actId="113"/>
          <ac:spMkLst>
            <pc:docMk/>
            <pc:sldMk cId="2212253664" sldId="279"/>
            <ac:spMk id="5" creationId="{B3ED069F-DB98-4F54-BD71-C4BC76149E21}"/>
          </ac:spMkLst>
        </pc:spChg>
        <pc:spChg chg="add mod">
          <ac:chgData name="Dilan AlPasha" userId="3716515c-a706-4f7c-bec5-e591824d4335" providerId="ADAL" clId="{746970C6-F96C-4531-8932-B73F0F6964B4}" dt="2022-07-14T09:17:58.479" v="1570" actId="20577"/>
          <ac:spMkLst>
            <pc:docMk/>
            <pc:sldMk cId="2212253664" sldId="279"/>
            <ac:spMk id="6" creationId="{C534DBA6-8616-4F49-860C-DE707CFD01A5}"/>
          </ac:spMkLst>
        </pc:spChg>
        <pc:picChg chg="add mod">
          <ac:chgData name="Dilan AlPasha" userId="3716515c-a706-4f7c-bec5-e591824d4335" providerId="ADAL" clId="{746970C6-F96C-4531-8932-B73F0F6964B4}" dt="2022-07-13T15:00:30.230" v="206" actId="1076"/>
          <ac:picMkLst>
            <pc:docMk/>
            <pc:sldMk cId="2212253664" sldId="279"/>
            <ac:picMk id="3" creationId="{42CCDD5D-78AA-4096-A235-B3FDEDF5CCEF}"/>
          </ac:picMkLst>
        </pc:picChg>
        <pc:picChg chg="add mod">
          <ac:chgData name="Dilan AlPasha" userId="3716515c-a706-4f7c-bec5-e591824d4335" providerId="ADAL" clId="{746970C6-F96C-4531-8932-B73F0F6964B4}" dt="2022-07-13T16:19:17.855" v="990" actId="1076"/>
          <ac:picMkLst>
            <pc:docMk/>
            <pc:sldMk cId="2212253664" sldId="279"/>
            <ac:picMk id="8" creationId="{C9BE5E92-D0A7-4708-BB76-B61E911E36D7}"/>
          </ac:picMkLst>
        </pc:picChg>
      </pc:sldChg>
      <pc:sldChg chg="new del">
        <pc:chgData name="Dilan AlPasha" userId="3716515c-a706-4f7c-bec5-e591824d4335" providerId="ADAL" clId="{746970C6-F96C-4531-8932-B73F0F6964B4}" dt="2022-07-13T15:07:04.356" v="305" actId="47"/>
        <pc:sldMkLst>
          <pc:docMk/>
          <pc:sldMk cId="308980104" sldId="280"/>
        </pc:sldMkLst>
      </pc:sldChg>
      <pc:sldChg chg="new del">
        <pc:chgData name="Dilan AlPasha" userId="3716515c-a706-4f7c-bec5-e591824d4335" providerId="ADAL" clId="{746970C6-F96C-4531-8932-B73F0F6964B4}" dt="2022-07-13T14:53:11.354" v="5" actId="47"/>
        <pc:sldMkLst>
          <pc:docMk/>
          <pc:sldMk cId="1997580647" sldId="280"/>
        </pc:sldMkLst>
      </pc:sldChg>
      <pc:sldChg chg="new del">
        <pc:chgData name="Dilan AlPasha" userId="3716515c-a706-4f7c-bec5-e591824d4335" providerId="ADAL" clId="{746970C6-F96C-4531-8932-B73F0F6964B4}" dt="2022-07-13T14:53:11.908" v="6" actId="47"/>
        <pc:sldMkLst>
          <pc:docMk/>
          <pc:sldMk cId="452477046" sldId="281"/>
        </pc:sldMkLst>
      </pc:sldChg>
      <pc:sldChg chg="new del">
        <pc:chgData name="Dilan AlPasha" userId="3716515c-a706-4f7c-bec5-e591824d4335" providerId="ADAL" clId="{746970C6-F96C-4531-8932-B73F0F6964B4}" dt="2022-07-13T15:08:02.288" v="342" actId="47"/>
        <pc:sldMkLst>
          <pc:docMk/>
          <pc:sldMk cId="1047275415" sldId="281"/>
        </pc:sldMkLst>
      </pc:sldChg>
      <pc:sldChg chg="new del">
        <pc:chgData name="Dilan AlPasha" userId="3716515c-a706-4f7c-bec5-e591824d4335" providerId="ADAL" clId="{746970C6-F96C-4531-8932-B73F0F6964B4}" dt="2022-07-13T15:08:00.932" v="341" actId="47"/>
        <pc:sldMkLst>
          <pc:docMk/>
          <pc:sldMk cId="4101384834" sldId="282"/>
        </pc:sldMkLst>
      </pc:sldChg>
      <pc:sldChg chg="new del">
        <pc:chgData name="Dilan AlPasha" userId="3716515c-a706-4f7c-bec5-e591824d4335" providerId="ADAL" clId="{746970C6-F96C-4531-8932-B73F0F6964B4}" dt="2022-07-13T15:07:59.813" v="340" actId="47"/>
        <pc:sldMkLst>
          <pc:docMk/>
          <pc:sldMk cId="4216420224" sldId="283"/>
        </pc:sldMkLst>
      </pc:sldChg>
      <pc:sldChg chg="new del">
        <pc:chgData name="Dilan AlPasha" userId="3716515c-a706-4f7c-bec5-e591824d4335" providerId="ADAL" clId="{746970C6-F96C-4531-8932-B73F0F6964B4}" dt="2022-07-13T15:07:58.879" v="339" actId="47"/>
        <pc:sldMkLst>
          <pc:docMk/>
          <pc:sldMk cId="912498164" sldId="284"/>
        </pc:sldMkLst>
      </pc:sldChg>
      <pc:sldChg chg="new del">
        <pc:chgData name="Dilan AlPasha" userId="3716515c-a706-4f7c-bec5-e591824d4335" providerId="ADAL" clId="{746970C6-F96C-4531-8932-B73F0F6964B4}" dt="2022-07-13T15:07:57.507" v="338" actId="47"/>
        <pc:sldMkLst>
          <pc:docMk/>
          <pc:sldMk cId="3329049006" sldId="285"/>
        </pc:sldMkLst>
      </pc:sldChg>
      <pc:sldChg chg="new del">
        <pc:chgData name="Dilan AlPasha" userId="3716515c-a706-4f7c-bec5-e591824d4335" providerId="ADAL" clId="{746970C6-F96C-4531-8932-B73F0F6964B4}" dt="2022-07-13T15:07:56.339" v="337" actId="47"/>
        <pc:sldMkLst>
          <pc:docMk/>
          <pc:sldMk cId="3311355375" sldId="286"/>
        </pc:sldMkLst>
      </pc:sldChg>
      <pc:sldChg chg="new del">
        <pc:chgData name="Dilan AlPasha" userId="3716515c-a706-4f7c-bec5-e591824d4335" providerId="ADAL" clId="{746970C6-F96C-4531-8932-B73F0F6964B4}" dt="2022-07-13T15:07:54.916" v="336" actId="47"/>
        <pc:sldMkLst>
          <pc:docMk/>
          <pc:sldMk cId="3344210889" sldId="287"/>
        </pc:sldMkLst>
      </pc:sldChg>
      <pc:sldChg chg="new del">
        <pc:chgData name="Dilan AlPasha" userId="3716515c-a706-4f7c-bec5-e591824d4335" providerId="ADAL" clId="{746970C6-F96C-4531-8932-B73F0F6964B4}" dt="2022-07-13T15:07:53.881" v="335" actId="47"/>
        <pc:sldMkLst>
          <pc:docMk/>
          <pc:sldMk cId="2976389128" sldId="288"/>
        </pc:sldMkLst>
      </pc:sldChg>
      <pc:sldChg chg="new del">
        <pc:chgData name="Dilan AlPasha" userId="3716515c-a706-4f7c-bec5-e591824d4335" providerId="ADAL" clId="{746970C6-F96C-4531-8932-B73F0F6964B4}" dt="2022-07-13T15:07:52.549" v="334" actId="47"/>
        <pc:sldMkLst>
          <pc:docMk/>
          <pc:sldMk cId="1853963560" sldId="289"/>
        </pc:sldMkLst>
      </pc:sldChg>
      <pc:sldChg chg="new del">
        <pc:chgData name="Dilan AlPasha" userId="3716515c-a706-4f7c-bec5-e591824d4335" providerId="ADAL" clId="{746970C6-F96C-4531-8932-B73F0F6964B4}" dt="2022-07-13T15:07:49.817" v="333" actId="47"/>
        <pc:sldMkLst>
          <pc:docMk/>
          <pc:sldMk cId="2060297169" sldId="290"/>
        </pc:sldMkLst>
      </pc:sldChg>
      <pc:sldChg chg="new del">
        <pc:chgData name="Dilan AlPasha" userId="3716515c-a706-4f7c-bec5-e591824d4335" providerId="ADAL" clId="{746970C6-F96C-4531-8932-B73F0F6964B4}" dt="2022-07-13T15:07:48.516" v="332" actId="47"/>
        <pc:sldMkLst>
          <pc:docMk/>
          <pc:sldMk cId="2269794361" sldId="291"/>
        </pc:sldMkLst>
      </pc:sldChg>
      <pc:sldChg chg="new del">
        <pc:chgData name="Dilan AlPasha" userId="3716515c-a706-4f7c-bec5-e591824d4335" providerId="ADAL" clId="{746970C6-F96C-4531-8932-B73F0F6964B4}" dt="2022-07-13T15:07:47.276" v="331" actId="47"/>
        <pc:sldMkLst>
          <pc:docMk/>
          <pc:sldMk cId="3281816476" sldId="292"/>
        </pc:sldMkLst>
      </pc:sldChg>
      <pc:sldChg chg="new del">
        <pc:chgData name="Dilan AlPasha" userId="3716515c-a706-4f7c-bec5-e591824d4335" providerId="ADAL" clId="{746970C6-F96C-4531-8932-B73F0F6964B4}" dt="2022-07-13T15:07:45.981" v="330" actId="47"/>
        <pc:sldMkLst>
          <pc:docMk/>
          <pc:sldMk cId="4128233168" sldId="293"/>
        </pc:sldMkLst>
      </pc:sldChg>
      <pc:sldChg chg="addSp delSp modSp add mod">
        <pc:chgData name="Dilan AlPasha" userId="3716515c-a706-4f7c-bec5-e591824d4335" providerId="ADAL" clId="{746970C6-F96C-4531-8932-B73F0F6964B4}" dt="2022-07-13T16:28:37.495" v="1387" actId="207"/>
        <pc:sldMkLst>
          <pc:docMk/>
          <pc:sldMk cId="15234075" sldId="294"/>
        </pc:sldMkLst>
        <pc:spChg chg="mod">
          <ac:chgData name="Dilan AlPasha" userId="3716515c-a706-4f7c-bec5-e591824d4335" providerId="ADAL" clId="{746970C6-F96C-4531-8932-B73F0F6964B4}" dt="2022-07-13T16:12:24.278" v="738" actId="113"/>
          <ac:spMkLst>
            <pc:docMk/>
            <pc:sldMk cId="15234075" sldId="294"/>
            <ac:spMk id="4" creationId="{5D9B6776-3B7A-4F07-ACEE-F7E51F61929F}"/>
          </ac:spMkLst>
        </pc:spChg>
        <pc:spChg chg="add mod">
          <ac:chgData name="Dilan AlPasha" userId="3716515c-a706-4f7c-bec5-e591824d4335" providerId="ADAL" clId="{746970C6-F96C-4531-8932-B73F0F6964B4}" dt="2022-07-13T16:06:45.209" v="690" actId="208"/>
          <ac:spMkLst>
            <pc:docMk/>
            <pc:sldMk cId="15234075" sldId="294"/>
            <ac:spMk id="6" creationId="{6FE6DBEC-F5AA-4FC6-8801-9725A99527A4}"/>
          </ac:spMkLst>
        </pc:spChg>
        <pc:spChg chg="add del mod">
          <ac:chgData name="Dilan AlPasha" userId="3716515c-a706-4f7c-bec5-e591824d4335" providerId="ADAL" clId="{746970C6-F96C-4531-8932-B73F0F6964B4}" dt="2022-07-13T16:26:12.288" v="1105" actId="767"/>
          <ac:spMkLst>
            <pc:docMk/>
            <pc:sldMk cId="15234075" sldId="294"/>
            <ac:spMk id="8" creationId="{F3EE2FBB-A519-4900-A227-70B029B42E05}"/>
          </ac:spMkLst>
        </pc:spChg>
        <pc:spChg chg="add mod">
          <ac:chgData name="Dilan AlPasha" userId="3716515c-a706-4f7c-bec5-e591824d4335" providerId="ADAL" clId="{746970C6-F96C-4531-8932-B73F0F6964B4}" dt="2022-07-13T16:28:37.495" v="1387" actId="207"/>
          <ac:spMkLst>
            <pc:docMk/>
            <pc:sldMk cId="15234075" sldId="294"/>
            <ac:spMk id="9" creationId="{7BC364C8-83D8-4C3A-AF30-41B7F48F1E13}"/>
          </ac:spMkLst>
        </pc:spChg>
        <pc:picChg chg="del">
          <ac:chgData name="Dilan AlPasha" userId="3716515c-a706-4f7c-bec5-e591824d4335" providerId="ADAL" clId="{746970C6-F96C-4531-8932-B73F0F6964B4}" dt="2022-07-13T15:11:12.760" v="354" actId="478"/>
          <ac:picMkLst>
            <pc:docMk/>
            <pc:sldMk cId="15234075" sldId="294"/>
            <ac:picMk id="3" creationId="{42CCDD5D-78AA-4096-A235-B3FDEDF5CCEF}"/>
          </ac:picMkLst>
        </pc:picChg>
        <pc:picChg chg="add mod">
          <ac:chgData name="Dilan AlPasha" userId="3716515c-a706-4f7c-bec5-e591824d4335" providerId="ADAL" clId="{746970C6-F96C-4531-8932-B73F0F6964B4}" dt="2022-07-13T15:11:20.103" v="356" actId="14100"/>
          <ac:picMkLst>
            <pc:docMk/>
            <pc:sldMk cId="15234075" sldId="294"/>
            <ac:picMk id="5" creationId="{0EE2FE65-7B23-4D97-9139-2BE7810535CC}"/>
          </ac:picMkLst>
        </pc:picChg>
        <pc:picChg chg="add mod">
          <ac:chgData name="Dilan AlPasha" userId="3716515c-a706-4f7c-bec5-e591824d4335" providerId="ADAL" clId="{746970C6-F96C-4531-8932-B73F0F6964B4}" dt="2022-07-13T16:19:28.555" v="992" actId="1076"/>
          <ac:picMkLst>
            <pc:docMk/>
            <pc:sldMk cId="15234075" sldId="294"/>
            <ac:picMk id="7" creationId="{1CB46AA2-9980-4C81-8D3F-98C5A57609E3}"/>
          </ac:picMkLst>
        </pc:picChg>
      </pc:sldChg>
      <pc:sldChg chg="addSp delSp modSp add mod">
        <pc:chgData name="Dilan AlPasha" userId="3716515c-a706-4f7c-bec5-e591824d4335" providerId="ADAL" clId="{746970C6-F96C-4531-8932-B73F0F6964B4}" dt="2022-07-13T16:19:40.654" v="995" actId="113"/>
        <pc:sldMkLst>
          <pc:docMk/>
          <pc:sldMk cId="1529919577" sldId="295"/>
        </pc:sldMkLst>
        <pc:spChg chg="mod">
          <ac:chgData name="Dilan AlPasha" userId="3716515c-a706-4f7c-bec5-e591824d4335" providerId="ADAL" clId="{746970C6-F96C-4531-8932-B73F0F6964B4}" dt="2022-07-13T16:19:40.654" v="995" actId="113"/>
          <ac:spMkLst>
            <pc:docMk/>
            <pc:sldMk cId="1529919577" sldId="295"/>
            <ac:spMk id="4" creationId="{5D9B6776-3B7A-4F07-ACEE-F7E51F61929F}"/>
          </ac:spMkLst>
        </pc:spChg>
        <pc:spChg chg="add mod">
          <ac:chgData name="Dilan AlPasha" userId="3716515c-a706-4f7c-bec5-e591824d4335" providerId="ADAL" clId="{746970C6-F96C-4531-8932-B73F0F6964B4}" dt="2022-07-13T16:12:51.226" v="739" actId="113"/>
          <ac:spMkLst>
            <pc:docMk/>
            <pc:sldMk cId="1529919577" sldId="295"/>
            <ac:spMk id="6" creationId="{E6D369D5-7066-46F2-BE84-D75418186095}"/>
          </ac:spMkLst>
        </pc:spChg>
        <pc:spChg chg="add mod">
          <ac:chgData name="Dilan AlPasha" userId="3716515c-a706-4f7c-bec5-e591824d4335" providerId="ADAL" clId="{746970C6-F96C-4531-8932-B73F0F6964B4}" dt="2022-07-13T16:14:46.023" v="845" actId="20577"/>
          <ac:spMkLst>
            <pc:docMk/>
            <pc:sldMk cId="1529919577" sldId="295"/>
            <ac:spMk id="7" creationId="{3F9F052E-EE99-4AF3-8665-1FE0415C246F}"/>
          </ac:spMkLst>
        </pc:spChg>
        <pc:picChg chg="del mod">
          <ac:chgData name="Dilan AlPasha" userId="3716515c-a706-4f7c-bec5-e591824d4335" providerId="ADAL" clId="{746970C6-F96C-4531-8932-B73F0F6964B4}" dt="2022-07-13T15:13:31.062" v="378" actId="478"/>
          <ac:picMkLst>
            <pc:docMk/>
            <pc:sldMk cId="1529919577" sldId="295"/>
            <ac:picMk id="3" creationId="{42CCDD5D-78AA-4096-A235-B3FDEDF5CCEF}"/>
          </ac:picMkLst>
        </pc:picChg>
        <pc:picChg chg="add mod">
          <ac:chgData name="Dilan AlPasha" userId="3716515c-a706-4f7c-bec5-e591824d4335" providerId="ADAL" clId="{746970C6-F96C-4531-8932-B73F0F6964B4}" dt="2022-07-13T15:13:47.374" v="382" actId="14100"/>
          <ac:picMkLst>
            <pc:docMk/>
            <pc:sldMk cId="1529919577" sldId="295"/>
            <ac:picMk id="5" creationId="{5BDBC648-4973-4AC2-A8DA-047388E9370C}"/>
          </ac:picMkLst>
        </pc:picChg>
        <pc:picChg chg="add mod">
          <ac:chgData name="Dilan AlPasha" userId="3716515c-a706-4f7c-bec5-e591824d4335" providerId="ADAL" clId="{746970C6-F96C-4531-8932-B73F0F6964B4}" dt="2022-07-13T16:19:35.015" v="994" actId="1076"/>
          <ac:picMkLst>
            <pc:docMk/>
            <pc:sldMk cId="1529919577" sldId="295"/>
            <ac:picMk id="8" creationId="{5766C4D8-6660-486F-8881-E703473EAED6}"/>
          </ac:picMkLst>
        </pc:picChg>
      </pc:sldChg>
      <pc:sldChg chg="addSp delSp modSp add mod">
        <pc:chgData name="Dilan AlPasha" userId="3716515c-a706-4f7c-bec5-e591824d4335" providerId="ADAL" clId="{746970C6-F96C-4531-8932-B73F0F6964B4}" dt="2022-07-13T16:30:22.445" v="1557" actId="20577"/>
        <pc:sldMkLst>
          <pc:docMk/>
          <pc:sldMk cId="180221863" sldId="296"/>
        </pc:sldMkLst>
        <pc:spChg chg="mod">
          <ac:chgData name="Dilan AlPasha" userId="3716515c-a706-4f7c-bec5-e591824d4335" providerId="ADAL" clId="{746970C6-F96C-4531-8932-B73F0F6964B4}" dt="2022-07-13T16:25:31.564" v="1103" actId="113"/>
          <ac:spMkLst>
            <pc:docMk/>
            <pc:sldMk cId="180221863" sldId="296"/>
            <ac:spMk id="4" creationId="{5D9B6776-3B7A-4F07-ACEE-F7E51F61929F}"/>
          </ac:spMkLst>
        </pc:spChg>
        <pc:spChg chg="add mod">
          <ac:chgData name="Dilan AlPasha" userId="3716515c-a706-4f7c-bec5-e591824d4335" providerId="ADAL" clId="{746970C6-F96C-4531-8932-B73F0F6964B4}" dt="2022-07-13T16:07:10.138" v="694" actId="20577"/>
          <ac:spMkLst>
            <pc:docMk/>
            <pc:sldMk cId="180221863" sldId="296"/>
            <ac:spMk id="6" creationId="{B29E5BEA-C5EC-4A3D-A2F9-93791B748A93}"/>
          </ac:spMkLst>
        </pc:spChg>
        <pc:spChg chg="add mod">
          <ac:chgData name="Dilan AlPasha" userId="3716515c-a706-4f7c-bec5-e591824d4335" providerId="ADAL" clId="{746970C6-F96C-4531-8932-B73F0F6964B4}" dt="2022-07-13T16:30:22.445" v="1557" actId="20577"/>
          <ac:spMkLst>
            <pc:docMk/>
            <pc:sldMk cId="180221863" sldId="296"/>
            <ac:spMk id="8" creationId="{8723B551-F88E-4646-A3A9-EAA1B51F0EE5}"/>
          </ac:spMkLst>
        </pc:spChg>
        <pc:picChg chg="del">
          <ac:chgData name="Dilan AlPasha" userId="3716515c-a706-4f7c-bec5-e591824d4335" providerId="ADAL" clId="{746970C6-F96C-4531-8932-B73F0F6964B4}" dt="2022-07-13T15:16:46.787" v="460" actId="478"/>
          <ac:picMkLst>
            <pc:docMk/>
            <pc:sldMk cId="180221863" sldId="296"/>
            <ac:picMk id="3" creationId="{42CCDD5D-78AA-4096-A235-B3FDEDF5CCEF}"/>
          </ac:picMkLst>
        </pc:picChg>
        <pc:picChg chg="add mod">
          <ac:chgData name="Dilan AlPasha" userId="3716515c-a706-4f7c-bec5-e591824d4335" providerId="ADAL" clId="{746970C6-F96C-4531-8932-B73F0F6964B4}" dt="2022-07-13T15:16:58" v="464" actId="14100"/>
          <ac:picMkLst>
            <pc:docMk/>
            <pc:sldMk cId="180221863" sldId="296"/>
            <ac:picMk id="5" creationId="{A0420316-D1F6-4B5D-BF6B-2E9DB701548C}"/>
          </ac:picMkLst>
        </pc:picChg>
        <pc:picChg chg="add mod">
          <ac:chgData name="Dilan AlPasha" userId="3716515c-a706-4f7c-bec5-e591824d4335" providerId="ADAL" clId="{746970C6-F96C-4531-8932-B73F0F6964B4}" dt="2022-07-13T16:19:46.978" v="997" actId="1076"/>
          <ac:picMkLst>
            <pc:docMk/>
            <pc:sldMk cId="180221863" sldId="296"/>
            <ac:picMk id="7" creationId="{B577F3C5-CB62-4405-A0FC-184929C343F8}"/>
          </ac:picMkLst>
        </pc:picChg>
      </pc:sldChg>
      <pc:sldChg chg="addSp delSp modSp add mod">
        <pc:chgData name="Dilan AlPasha" userId="3716515c-a706-4f7c-bec5-e591824d4335" providerId="ADAL" clId="{746970C6-F96C-4531-8932-B73F0F6964B4}" dt="2022-07-13T16:25:18.869" v="1102" actId="113"/>
        <pc:sldMkLst>
          <pc:docMk/>
          <pc:sldMk cId="2969170369" sldId="297"/>
        </pc:sldMkLst>
        <pc:spChg chg="mod">
          <ac:chgData name="Dilan AlPasha" userId="3716515c-a706-4f7c-bec5-e591824d4335" providerId="ADAL" clId="{746970C6-F96C-4531-8932-B73F0F6964B4}" dt="2022-07-13T16:19:57.096" v="998" actId="113"/>
          <ac:spMkLst>
            <pc:docMk/>
            <pc:sldMk cId="2969170369" sldId="297"/>
            <ac:spMk id="4" creationId="{5D9B6776-3B7A-4F07-ACEE-F7E51F61929F}"/>
          </ac:spMkLst>
        </pc:spChg>
        <pc:spChg chg="add mod">
          <ac:chgData name="Dilan AlPasha" userId="3716515c-a706-4f7c-bec5-e591824d4335" providerId="ADAL" clId="{746970C6-F96C-4531-8932-B73F0F6964B4}" dt="2022-07-13T16:25:18.869" v="1102" actId="113"/>
          <ac:spMkLst>
            <pc:docMk/>
            <pc:sldMk cId="2969170369" sldId="297"/>
            <ac:spMk id="6" creationId="{5D38F70B-E69B-4A84-9C00-96ADAEE1479A}"/>
          </ac:spMkLst>
        </pc:spChg>
        <pc:spChg chg="add mod">
          <ac:chgData name="Dilan AlPasha" userId="3716515c-a706-4f7c-bec5-e591824d4335" providerId="ADAL" clId="{746970C6-F96C-4531-8932-B73F0F6964B4}" dt="2022-07-13T16:15:22.290" v="864" actId="20577"/>
          <ac:spMkLst>
            <pc:docMk/>
            <pc:sldMk cId="2969170369" sldId="297"/>
            <ac:spMk id="7" creationId="{BC670048-9E71-42F8-B080-D8D1CFADAB89}"/>
          </ac:spMkLst>
        </pc:spChg>
        <pc:picChg chg="del">
          <ac:chgData name="Dilan AlPasha" userId="3716515c-a706-4f7c-bec5-e591824d4335" providerId="ADAL" clId="{746970C6-F96C-4531-8932-B73F0F6964B4}" dt="2022-07-13T15:18:17.469" v="469" actId="478"/>
          <ac:picMkLst>
            <pc:docMk/>
            <pc:sldMk cId="2969170369" sldId="297"/>
            <ac:picMk id="3" creationId="{42CCDD5D-78AA-4096-A235-B3FDEDF5CCEF}"/>
          </ac:picMkLst>
        </pc:picChg>
        <pc:picChg chg="add mod">
          <ac:chgData name="Dilan AlPasha" userId="3716515c-a706-4f7c-bec5-e591824d4335" providerId="ADAL" clId="{746970C6-F96C-4531-8932-B73F0F6964B4}" dt="2022-07-13T15:18:26.453" v="471" actId="14100"/>
          <ac:picMkLst>
            <pc:docMk/>
            <pc:sldMk cId="2969170369" sldId="297"/>
            <ac:picMk id="5" creationId="{BA75DBF9-F9CC-4B16-9005-00920166F3E7}"/>
          </ac:picMkLst>
        </pc:picChg>
        <pc:picChg chg="add mod">
          <ac:chgData name="Dilan AlPasha" userId="3716515c-a706-4f7c-bec5-e591824d4335" providerId="ADAL" clId="{746970C6-F96C-4531-8932-B73F0F6964B4}" dt="2022-07-13T16:20:02.304" v="1000" actId="1076"/>
          <ac:picMkLst>
            <pc:docMk/>
            <pc:sldMk cId="2969170369" sldId="297"/>
            <ac:picMk id="8" creationId="{85FA9C6F-C5A9-4107-AC47-FEA233BD1273}"/>
          </ac:picMkLst>
        </pc:picChg>
      </pc:sldChg>
      <pc:sldChg chg="addSp delSp modSp add mod">
        <pc:chgData name="Dilan AlPasha" userId="3716515c-a706-4f7c-bec5-e591824d4335" providerId="ADAL" clId="{746970C6-F96C-4531-8932-B73F0F6964B4}" dt="2022-07-13T16:30:32.414" v="1558"/>
        <pc:sldMkLst>
          <pc:docMk/>
          <pc:sldMk cId="3767770300" sldId="298"/>
        </pc:sldMkLst>
        <pc:spChg chg="mod">
          <ac:chgData name="Dilan AlPasha" userId="3716515c-a706-4f7c-bec5-e591824d4335" providerId="ADAL" clId="{746970C6-F96C-4531-8932-B73F0F6964B4}" dt="2022-07-13T16:07:43.371" v="699" actId="113"/>
          <ac:spMkLst>
            <pc:docMk/>
            <pc:sldMk cId="3767770300" sldId="298"/>
            <ac:spMk id="4" creationId="{5D9B6776-3B7A-4F07-ACEE-F7E51F61929F}"/>
          </ac:spMkLst>
        </pc:spChg>
        <pc:spChg chg="add mod">
          <ac:chgData name="Dilan AlPasha" userId="3716515c-a706-4f7c-bec5-e591824d4335" providerId="ADAL" clId="{746970C6-F96C-4531-8932-B73F0F6964B4}" dt="2022-07-13T16:07:37.255" v="698" actId="20577"/>
          <ac:spMkLst>
            <pc:docMk/>
            <pc:sldMk cId="3767770300" sldId="298"/>
            <ac:spMk id="6" creationId="{36BFD596-7F82-41FE-B07A-3FCFE6A1033A}"/>
          </ac:spMkLst>
        </pc:spChg>
        <pc:spChg chg="add mod">
          <ac:chgData name="Dilan AlPasha" userId="3716515c-a706-4f7c-bec5-e591824d4335" providerId="ADAL" clId="{746970C6-F96C-4531-8932-B73F0F6964B4}" dt="2022-07-13T16:30:32.414" v="1558"/>
          <ac:spMkLst>
            <pc:docMk/>
            <pc:sldMk cId="3767770300" sldId="298"/>
            <ac:spMk id="8" creationId="{B7B63E5B-E564-4937-B8FB-C9D14CFFAF4D}"/>
          </ac:spMkLst>
        </pc:spChg>
        <pc:picChg chg="del">
          <ac:chgData name="Dilan AlPasha" userId="3716515c-a706-4f7c-bec5-e591824d4335" providerId="ADAL" clId="{746970C6-F96C-4531-8932-B73F0F6964B4}" dt="2022-07-13T15:20:19.296" v="475" actId="478"/>
          <ac:picMkLst>
            <pc:docMk/>
            <pc:sldMk cId="3767770300" sldId="298"/>
            <ac:picMk id="3" creationId="{42CCDD5D-78AA-4096-A235-B3FDEDF5CCEF}"/>
          </ac:picMkLst>
        </pc:picChg>
        <pc:picChg chg="add mod">
          <ac:chgData name="Dilan AlPasha" userId="3716515c-a706-4f7c-bec5-e591824d4335" providerId="ADAL" clId="{746970C6-F96C-4531-8932-B73F0F6964B4}" dt="2022-07-13T15:20:27.616" v="477" actId="14100"/>
          <ac:picMkLst>
            <pc:docMk/>
            <pc:sldMk cId="3767770300" sldId="298"/>
            <ac:picMk id="5" creationId="{3D6D25A1-3F5A-47E8-AE36-23814FE4BAFD}"/>
          </ac:picMkLst>
        </pc:picChg>
        <pc:picChg chg="add mod">
          <ac:chgData name="Dilan AlPasha" userId="3716515c-a706-4f7c-bec5-e591824d4335" providerId="ADAL" clId="{746970C6-F96C-4531-8932-B73F0F6964B4}" dt="2022-07-13T16:20:12.267" v="1002" actId="1076"/>
          <ac:picMkLst>
            <pc:docMk/>
            <pc:sldMk cId="3767770300" sldId="298"/>
            <ac:picMk id="7" creationId="{78BA0FC0-1355-46E3-AC4B-B9CDBC4A92FA}"/>
          </ac:picMkLst>
        </pc:picChg>
      </pc:sldChg>
      <pc:sldChg chg="addSp delSp modSp add mod">
        <pc:chgData name="Dilan AlPasha" userId="3716515c-a706-4f7c-bec5-e591824d4335" providerId="ADAL" clId="{746970C6-F96C-4531-8932-B73F0F6964B4}" dt="2022-07-13T16:24:58.484" v="1101" actId="113"/>
        <pc:sldMkLst>
          <pc:docMk/>
          <pc:sldMk cId="3046534355" sldId="299"/>
        </pc:sldMkLst>
        <pc:spChg chg="mod">
          <ac:chgData name="Dilan AlPasha" userId="3716515c-a706-4f7c-bec5-e591824d4335" providerId="ADAL" clId="{746970C6-F96C-4531-8932-B73F0F6964B4}" dt="2022-07-13T16:24:58.484" v="1101" actId="113"/>
          <ac:spMkLst>
            <pc:docMk/>
            <pc:sldMk cId="3046534355" sldId="299"/>
            <ac:spMk id="4" creationId="{5D9B6776-3B7A-4F07-ACEE-F7E51F61929F}"/>
          </ac:spMkLst>
        </pc:spChg>
        <pc:spChg chg="add mod">
          <ac:chgData name="Dilan AlPasha" userId="3716515c-a706-4f7c-bec5-e591824d4335" providerId="ADAL" clId="{746970C6-F96C-4531-8932-B73F0F6964B4}" dt="2022-07-13T16:15:37.247" v="865" actId="208"/>
          <ac:spMkLst>
            <pc:docMk/>
            <pc:sldMk cId="3046534355" sldId="299"/>
            <ac:spMk id="6" creationId="{BF2B49A6-7890-4C6F-9DD5-587F4464562B}"/>
          </ac:spMkLst>
        </pc:spChg>
        <pc:spChg chg="add mod">
          <ac:chgData name="Dilan AlPasha" userId="3716515c-a706-4f7c-bec5-e591824d4335" providerId="ADAL" clId="{746970C6-F96C-4531-8932-B73F0F6964B4}" dt="2022-07-13T16:15:49.466" v="884" actId="20577"/>
          <ac:spMkLst>
            <pc:docMk/>
            <pc:sldMk cId="3046534355" sldId="299"/>
            <ac:spMk id="7" creationId="{2D1E696C-312D-4EF3-BE89-91A3EA4BA8D3}"/>
          </ac:spMkLst>
        </pc:spChg>
        <pc:picChg chg="del">
          <ac:chgData name="Dilan AlPasha" userId="3716515c-a706-4f7c-bec5-e591824d4335" providerId="ADAL" clId="{746970C6-F96C-4531-8932-B73F0F6964B4}" dt="2022-07-13T15:23:06.133" v="481" actId="478"/>
          <ac:picMkLst>
            <pc:docMk/>
            <pc:sldMk cId="3046534355" sldId="299"/>
            <ac:picMk id="3" creationId="{42CCDD5D-78AA-4096-A235-B3FDEDF5CCEF}"/>
          </ac:picMkLst>
        </pc:picChg>
        <pc:picChg chg="add mod">
          <ac:chgData name="Dilan AlPasha" userId="3716515c-a706-4f7c-bec5-e591824d4335" providerId="ADAL" clId="{746970C6-F96C-4531-8932-B73F0F6964B4}" dt="2022-07-13T15:23:19.252" v="485" actId="14100"/>
          <ac:picMkLst>
            <pc:docMk/>
            <pc:sldMk cId="3046534355" sldId="299"/>
            <ac:picMk id="5" creationId="{2995CFF3-E59F-46F9-B259-823F9BFDDE63}"/>
          </ac:picMkLst>
        </pc:picChg>
        <pc:picChg chg="add mod">
          <ac:chgData name="Dilan AlPasha" userId="3716515c-a706-4f7c-bec5-e591824d4335" providerId="ADAL" clId="{746970C6-F96C-4531-8932-B73F0F6964B4}" dt="2022-07-13T16:20:29.544" v="1004" actId="1076"/>
          <ac:picMkLst>
            <pc:docMk/>
            <pc:sldMk cId="3046534355" sldId="299"/>
            <ac:picMk id="8" creationId="{B391DBD7-F74F-4245-A212-DD7A49790D9B}"/>
          </ac:picMkLst>
        </pc:picChg>
      </pc:sldChg>
      <pc:sldChg chg="addSp delSp modSp add mod ord">
        <pc:chgData name="Dilan AlPasha" userId="3716515c-a706-4f7c-bec5-e591824d4335" providerId="ADAL" clId="{746970C6-F96C-4531-8932-B73F0F6964B4}" dt="2022-07-13T16:30:36.339" v="1559"/>
        <pc:sldMkLst>
          <pc:docMk/>
          <pc:sldMk cId="403673525" sldId="300"/>
        </pc:sldMkLst>
        <pc:spChg chg="mod">
          <ac:chgData name="Dilan AlPasha" userId="3716515c-a706-4f7c-bec5-e591824d4335" providerId="ADAL" clId="{746970C6-F96C-4531-8932-B73F0F6964B4}" dt="2022-07-13T16:08:03.999" v="701" actId="113"/>
          <ac:spMkLst>
            <pc:docMk/>
            <pc:sldMk cId="403673525" sldId="300"/>
            <ac:spMk id="4" creationId="{5D9B6776-3B7A-4F07-ACEE-F7E51F61929F}"/>
          </ac:spMkLst>
        </pc:spChg>
        <pc:spChg chg="add mod">
          <ac:chgData name="Dilan AlPasha" userId="3716515c-a706-4f7c-bec5-e591824d4335" providerId="ADAL" clId="{746970C6-F96C-4531-8932-B73F0F6964B4}" dt="2022-07-13T16:08:19.942" v="707" actId="20577"/>
          <ac:spMkLst>
            <pc:docMk/>
            <pc:sldMk cId="403673525" sldId="300"/>
            <ac:spMk id="6" creationId="{A3D57B5F-7F3E-473B-8664-74462DAC3F8C}"/>
          </ac:spMkLst>
        </pc:spChg>
        <pc:spChg chg="add del mod">
          <ac:chgData name="Dilan AlPasha" userId="3716515c-a706-4f7c-bec5-e591824d4335" providerId="ADAL" clId="{746970C6-F96C-4531-8932-B73F0F6964B4}" dt="2022-07-13T16:30:03.933" v="1555" actId="478"/>
          <ac:spMkLst>
            <pc:docMk/>
            <pc:sldMk cId="403673525" sldId="300"/>
            <ac:spMk id="8" creationId="{F0688FA2-5BEE-413E-943B-C80F534AC9D3}"/>
          </ac:spMkLst>
        </pc:spChg>
        <pc:spChg chg="add mod">
          <ac:chgData name="Dilan AlPasha" userId="3716515c-a706-4f7c-bec5-e591824d4335" providerId="ADAL" clId="{746970C6-F96C-4531-8932-B73F0F6964B4}" dt="2022-07-13T16:30:36.339" v="1559"/>
          <ac:spMkLst>
            <pc:docMk/>
            <pc:sldMk cId="403673525" sldId="300"/>
            <ac:spMk id="9" creationId="{DCC2AD81-5D22-46FF-889C-3CF2FE3D9C52}"/>
          </ac:spMkLst>
        </pc:spChg>
        <pc:picChg chg="del">
          <ac:chgData name="Dilan AlPasha" userId="3716515c-a706-4f7c-bec5-e591824d4335" providerId="ADAL" clId="{746970C6-F96C-4531-8932-B73F0F6964B4}" dt="2022-07-13T15:24:48.431" v="489" actId="478"/>
          <ac:picMkLst>
            <pc:docMk/>
            <pc:sldMk cId="403673525" sldId="300"/>
            <ac:picMk id="3" creationId="{42CCDD5D-78AA-4096-A235-B3FDEDF5CCEF}"/>
          </ac:picMkLst>
        </pc:picChg>
        <pc:picChg chg="add mod">
          <ac:chgData name="Dilan AlPasha" userId="3716515c-a706-4f7c-bec5-e591824d4335" providerId="ADAL" clId="{746970C6-F96C-4531-8932-B73F0F6964B4}" dt="2022-07-13T15:25:01.054" v="492" actId="14100"/>
          <ac:picMkLst>
            <pc:docMk/>
            <pc:sldMk cId="403673525" sldId="300"/>
            <ac:picMk id="5" creationId="{4B2D3827-086C-41CD-81EC-23EEA4DF6987}"/>
          </ac:picMkLst>
        </pc:picChg>
        <pc:picChg chg="add mod">
          <ac:chgData name="Dilan AlPasha" userId="3716515c-a706-4f7c-bec5-e591824d4335" providerId="ADAL" clId="{746970C6-F96C-4531-8932-B73F0F6964B4}" dt="2022-07-13T16:20:38.127" v="1006" actId="1076"/>
          <ac:picMkLst>
            <pc:docMk/>
            <pc:sldMk cId="403673525" sldId="300"/>
            <ac:picMk id="7" creationId="{00A1D3C9-BB78-4785-AF29-166E0912272C}"/>
          </ac:picMkLst>
        </pc:picChg>
      </pc:sldChg>
      <pc:sldChg chg="addSp delSp modSp add mod ord">
        <pc:chgData name="Dilan AlPasha" userId="3716515c-a706-4f7c-bec5-e591824d4335" providerId="ADAL" clId="{746970C6-F96C-4531-8932-B73F0F6964B4}" dt="2022-07-13T16:24:37.798" v="1100" actId="113"/>
        <pc:sldMkLst>
          <pc:docMk/>
          <pc:sldMk cId="422445307" sldId="301"/>
        </pc:sldMkLst>
        <pc:spChg chg="mod">
          <ac:chgData name="Dilan AlPasha" userId="3716515c-a706-4f7c-bec5-e591824d4335" providerId="ADAL" clId="{746970C6-F96C-4531-8932-B73F0F6964B4}" dt="2022-07-13T16:24:37.798" v="1100" actId="113"/>
          <ac:spMkLst>
            <pc:docMk/>
            <pc:sldMk cId="422445307" sldId="301"/>
            <ac:spMk id="4" creationId="{5D9B6776-3B7A-4F07-ACEE-F7E51F61929F}"/>
          </ac:spMkLst>
        </pc:spChg>
        <pc:spChg chg="add mod">
          <ac:chgData name="Dilan AlPasha" userId="3716515c-a706-4f7c-bec5-e591824d4335" providerId="ADAL" clId="{746970C6-F96C-4531-8932-B73F0F6964B4}" dt="2022-07-13T16:16:06.760" v="886" actId="113"/>
          <ac:spMkLst>
            <pc:docMk/>
            <pc:sldMk cId="422445307" sldId="301"/>
            <ac:spMk id="6" creationId="{3F46AF5D-364A-4F3E-9731-54D68088B34D}"/>
          </ac:spMkLst>
        </pc:spChg>
        <pc:spChg chg="add mod">
          <ac:chgData name="Dilan AlPasha" userId="3716515c-a706-4f7c-bec5-e591824d4335" providerId="ADAL" clId="{746970C6-F96C-4531-8932-B73F0F6964B4}" dt="2022-07-13T16:16:36.434" v="909" actId="20577"/>
          <ac:spMkLst>
            <pc:docMk/>
            <pc:sldMk cId="422445307" sldId="301"/>
            <ac:spMk id="7" creationId="{0810165C-E580-446C-8EF0-C9963BBE09D1}"/>
          </ac:spMkLst>
        </pc:spChg>
        <pc:picChg chg="del">
          <ac:chgData name="Dilan AlPasha" userId="3716515c-a706-4f7c-bec5-e591824d4335" providerId="ADAL" clId="{746970C6-F96C-4531-8932-B73F0F6964B4}" dt="2022-07-13T15:26:28.366" v="501" actId="478"/>
          <ac:picMkLst>
            <pc:docMk/>
            <pc:sldMk cId="422445307" sldId="301"/>
            <ac:picMk id="3" creationId="{42CCDD5D-78AA-4096-A235-B3FDEDF5CCEF}"/>
          </ac:picMkLst>
        </pc:picChg>
        <pc:picChg chg="add mod">
          <ac:chgData name="Dilan AlPasha" userId="3716515c-a706-4f7c-bec5-e591824d4335" providerId="ADAL" clId="{746970C6-F96C-4531-8932-B73F0F6964B4}" dt="2022-07-13T15:26:39.824" v="505" actId="14100"/>
          <ac:picMkLst>
            <pc:docMk/>
            <pc:sldMk cId="422445307" sldId="301"/>
            <ac:picMk id="5" creationId="{3D122CAB-EAAF-4F03-821C-E3A905DB0048}"/>
          </ac:picMkLst>
        </pc:picChg>
        <pc:picChg chg="add mod">
          <ac:chgData name="Dilan AlPasha" userId="3716515c-a706-4f7c-bec5-e591824d4335" providerId="ADAL" clId="{746970C6-F96C-4531-8932-B73F0F6964B4}" dt="2022-07-13T16:20:47.027" v="1008" actId="1076"/>
          <ac:picMkLst>
            <pc:docMk/>
            <pc:sldMk cId="422445307" sldId="301"/>
            <ac:picMk id="8" creationId="{FA8F2426-A355-47FA-B036-D9ED6266C6A8}"/>
          </ac:picMkLst>
        </pc:picChg>
      </pc:sldChg>
      <pc:sldChg chg="addSp delSp modSp add mod ord">
        <pc:chgData name="Dilan AlPasha" userId="3716515c-a706-4f7c-bec5-e591824d4335" providerId="ADAL" clId="{746970C6-F96C-4531-8932-B73F0F6964B4}" dt="2022-07-13T16:29:49.135" v="1553" actId="20577"/>
        <pc:sldMkLst>
          <pc:docMk/>
          <pc:sldMk cId="1261841447" sldId="302"/>
        </pc:sldMkLst>
        <pc:spChg chg="mod">
          <ac:chgData name="Dilan AlPasha" userId="3716515c-a706-4f7c-bec5-e591824d4335" providerId="ADAL" clId="{746970C6-F96C-4531-8932-B73F0F6964B4}" dt="2022-07-13T16:08:39.631" v="709" actId="113"/>
          <ac:spMkLst>
            <pc:docMk/>
            <pc:sldMk cId="1261841447" sldId="302"/>
            <ac:spMk id="4" creationId="{5D9B6776-3B7A-4F07-ACEE-F7E51F61929F}"/>
          </ac:spMkLst>
        </pc:spChg>
        <pc:spChg chg="add mod">
          <ac:chgData name="Dilan AlPasha" userId="3716515c-a706-4f7c-bec5-e591824d4335" providerId="ADAL" clId="{746970C6-F96C-4531-8932-B73F0F6964B4}" dt="2022-07-13T16:10:09.413" v="718" actId="20577"/>
          <ac:spMkLst>
            <pc:docMk/>
            <pc:sldMk cId="1261841447" sldId="302"/>
            <ac:spMk id="6" creationId="{FEAA83B9-8E1A-4C7E-BB28-DF178D46038B}"/>
          </ac:spMkLst>
        </pc:spChg>
        <pc:spChg chg="add del mod">
          <ac:chgData name="Dilan AlPasha" userId="3716515c-a706-4f7c-bec5-e591824d4335" providerId="ADAL" clId="{746970C6-F96C-4531-8932-B73F0F6964B4}" dt="2022-07-13T16:16:54.052" v="911"/>
          <ac:spMkLst>
            <pc:docMk/>
            <pc:sldMk cId="1261841447" sldId="302"/>
            <ac:spMk id="7" creationId="{58763B34-8F58-488D-A0F7-0389E53DC1DD}"/>
          </ac:spMkLst>
        </pc:spChg>
        <pc:spChg chg="add mod">
          <ac:chgData name="Dilan AlPasha" userId="3716515c-a706-4f7c-bec5-e591824d4335" providerId="ADAL" clId="{746970C6-F96C-4531-8932-B73F0F6964B4}" dt="2022-07-13T16:29:49.135" v="1553" actId="20577"/>
          <ac:spMkLst>
            <pc:docMk/>
            <pc:sldMk cId="1261841447" sldId="302"/>
            <ac:spMk id="9" creationId="{E986865D-A993-432D-BB8E-B6AA865D70CE}"/>
          </ac:spMkLst>
        </pc:spChg>
        <pc:picChg chg="del">
          <ac:chgData name="Dilan AlPasha" userId="3716515c-a706-4f7c-bec5-e591824d4335" providerId="ADAL" clId="{746970C6-F96C-4531-8932-B73F0F6964B4}" dt="2022-07-13T15:27:55.433" v="508" actId="478"/>
          <ac:picMkLst>
            <pc:docMk/>
            <pc:sldMk cId="1261841447" sldId="302"/>
            <ac:picMk id="3" creationId="{42CCDD5D-78AA-4096-A235-B3FDEDF5CCEF}"/>
          </ac:picMkLst>
        </pc:picChg>
        <pc:picChg chg="add mod">
          <ac:chgData name="Dilan AlPasha" userId="3716515c-a706-4f7c-bec5-e591824d4335" providerId="ADAL" clId="{746970C6-F96C-4531-8932-B73F0F6964B4}" dt="2022-07-13T15:28:12.906" v="511" actId="14100"/>
          <ac:picMkLst>
            <pc:docMk/>
            <pc:sldMk cId="1261841447" sldId="302"/>
            <ac:picMk id="5" creationId="{6E6A6F30-1D33-4773-8864-24EA3CE65703}"/>
          </ac:picMkLst>
        </pc:picChg>
        <pc:picChg chg="add mod">
          <ac:chgData name="Dilan AlPasha" userId="3716515c-a706-4f7c-bec5-e591824d4335" providerId="ADAL" clId="{746970C6-F96C-4531-8932-B73F0F6964B4}" dt="2022-07-13T16:20:55.478" v="1010" actId="1076"/>
          <ac:picMkLst>
            <pc:docMk/>
            <pc:sldMk cId="1261841447" sldId="302"/>
            <ac:picMk id="8" creationId="{4988ABD0-679A-4463-90F3-A068D470E296}"/>
          </ac:picMkLst>
        </pc:picChg>
      </pc:sldChg>
      <pc:sldChg chg="addSp delSp modSp add mod ord">
        <pc:chgData name="Dilan AlPasha" userId="3716515c-a706-4f7c-bec5-e591824d4335" providerId="ADAL" clId="{746970C6-F96C-4531-8932-B73F0F6964B4}" dt="2022-07-13T16:24:22.364" v="1099" actId="113"/>
        <pc:sldMkLst>
          <pc:docMk/>
          <pc:sldMk cId="1993967770" sldId="303"/>
        </pc:sldMkLst>
        <pc:spChg chg="mod">
          <ac:chgData name="Dilan AlPasha" userId="3716515c-a706-4f7c-bec5-e591824d4335" providerId="ADAL" clId="{746970C6-F96C-4531-8932-B73F0F6964B4}" dt="2022-07-13T16:24:22.364" v="1099" actId="113"/>
          <ac:spMkLst>
            <pc:docMk/>
            <pc:sldMk cId="1993967770" sldId="303"/>
            <ac:spMk id="4" creationId="{5D9B6776-3B7A-4F07-ACEE-F7E51F61929F}"/>
          </ac:spMkLst>
        </pc:spChg>
        <pc:spChg chg="add mod">
          <ac:chgData name="Dilan AlPasha" userId="3716515c-a706-4f7c-bec5-e591824d4335" providerId="ADAL" clId="{746970C6-F96C-4531-8932-B73F0F6964B4}" dt="2022-07-13T16:09:45.821" v="714" actId="20577"/>
          <ac:spMkLst>
            <pc:docMk/>
            <pc:sldMk cId="1993967770" sldId="303"/>
            <ac:spMk id="6" creationId="{409174BD-C5BA-4D24-A43A-542EBE8B9790}"/>
          </ac:spMkLst>
        </pc:spChg>
        <pc:picChg chg="del">
          <ac:chgData name="Dilan AlPasha" userId="3716515c-a706-4f7c-bec5-e591824d4335" providerId="ADAL" clId="{746970C6-F96C-4531-8932-B73F0F6964B4}" dt="2022-07-13T15:29:54.197" v="514" actId="478"/>
          <ac:picMkLst>
            <pc:docMk/>
            <pc:sldMk cId="1993967770" sldId="303"/>
            <ac:picMk id="3" creationId="{42CCDD5D-78AA-4096-A235-B3FDEDF5CCEF}"/>
          </ac:picMkLst>
        </pc:picChg>
        <pc:picChg chg="add mod">
          <ac:chgData name="Dilan AlPasha" userId="3716515c-a706-4f7c-bec5-e591824d4335" providerId="ADAL" clId="{746970C6-F96C-4531-8932-B73F0F6964B4}" dt="2022-07-13T15:30:05.883" v="518" actId="14100"/>
          <ac:picMkLst>
            <pc:docMk/>
            <pc:sldMk cId="1993967770" sldId="303"/>
            <ac:picMk id="5" creationId="{E945AA10-D817-4958-A62D-9E551EAC2E52}"/>
          </ac:picMkLst>
        </pc:picChg>
        <pc:picChg chg="add mod">
          <ac:chgData name="Dilan AlPasha" userId="3716515c-a706-4f7c-bec5-e591824d4335" providerId="ADAL" clId="{746970C6-F96C-4531-8932-B73F0F6964B4}" dt="2022-07-13T16:21:01.921" v="1012" actId="1076"/>
          <ac:picMkLst>
            <pc:docMk/>
            <pc:sldMk cId="1993967770" sldId="303"/>
            <ac:picMk id="7" creationId="{F0925F30-E698-47CB-8689-1D6E224054B2}"/>
          </ac:picMkLst>
        </pc:picChg>
      </pc:sldChg>
      <pc:sldChg chg="addSp delSp modSp add mod ord">
        <pc:chgData name="Dilan AlPasha" userId="3716515c-a706-4f7c-bec5-e591824d4335" providerId="ADAL" clId="{746970C6-F96C-4531-8932-B73F0F6964B4}" dt="2022-07-13T16:21:17.826" v="1016" actId="113"/>
        <pc:sldMkLst>
          <pc:docMk/>
          <pc:sldMk cId="761659469" sldId="304"/>
        </pc:sldMkLst>
        <pc:spChg chg="mod">
          <ac:chgData name="Dilan AlPasha" userId="3716515c-a706-4f7c-bec5-e591824d4335" providerId="ADAL" clId="{746970C6-F96C-4531-8932-B73F0F6964B4}" dt="2022-07-13T16:21:14.170" v="1015" actId="113"/>
          <ac:spMkLst>
            <pc:docMk/>
            <pc:sldMk cId="761659469" sldId="304"/>
            <ac:spMk id="4" creationId="{5D9B6776-3B7A-4F07-ACEE-F7E51F61929F}"/>
          </ac:spMkLst>
        </pc:spChg>
        <pc:spChg chg="add mod">
          <ac:chgData name="Dilan AlPasha" userId="3716515c-a706-4f7c-bec5-e591824d4335" providerId="ADAL" clId="{746970C6-F96C-4531-8932-B73F0F6964B4}" dt="2022-07-13T16:21:17.826" v="1016" actId="113"/>
          <ac:spMkLst>
            <pc:docMk/>
            <pc:sldMk cId="761659469" sldId="304"/>
            <ac:spMk id="6" creationId="{5AE6C030-C69D-4713-8A86-B06939656629}"/>
          </ac:spMkLst>
        </pc:spChg>
        <pc:spChg chg="add mod">
          <ac:chgData name="Dilan AlPasha" userId="3716515c-a706-4f7c-bec5-e591824d4335" providerId="ADAL" clId="{746970C6-F96C-4531-8932-B73F0F6964B4}" dt="2022-07-13T16:17:19.685" v="969" actId="20577"/>
          <ac:spMkLst>
            <pc:docMk/>
            <pc:sldMk cId="761659469" sldId="304"/>
            <ac:spMk id="7" creationId="{46FA9E70-A882-4657-9A7E-141391F1D80D}"/>
          </ac:spMkLst>
        </pc:spChg>
        <pc:picChg chg="del">
          <ac:chgData name="Dilan AlPasha" userId="3716515c-a706-4f7c-bec5-e591824d4335" providerId="ADAL" clId="{746970C6-F96C-4531-8932-B73F0F6964B4}" dt="2022-07-13T15:31:26.072" v="519" actId="478"/>
          <ac:picMkLst>
            <pc:docMk/>
            <pc:sldMk cId="761659469" sldId="304"/>
            <ac:picMk id="3" creationId="{42CCDD5D-78AA-4096-A235-B3FDEDF5CCEF}"/>
          </ac:picMkLst>
        </pc:picChg>
        <pc:picChg chg="add mod">
          <ac:chgData name="Dilan AlPasha" userId="3716515c-a706-4f7c-bec5-e591824d4335" providerId="ADAL" clId="{746970C6-F96C-4531-8932-B73F0F6964B4}" dt="2022-07-13T15:31:41.273" v="522" actId="14100"/>
          <ac:picMkLst>
            <pc:docMk/>
            <pc:sldMk cId="761659469" sldId="304"/>
            <ac:picMk id="5" creationId="{70F1BB58-3F65-48E2-8171-78835C12B480}"/>
          </ac:picMkLst>
        </pc:picChg>
        <pc:picChg chg="add mod">
          <ac:chgData name="Dilan AlPasha" userId="3716515c-a706-4f7c-bec5-e591824d4335" providerId="ADAL" clId="{746970C6-F96C-4531-8932-B73F0F6964B4}" dt="2022-07-13T16:21:10.072" v="1014" actId="1076"/>
          <ac:picMkLst>
            <pc:docMk/>
            <pc:sldMk cId="761659469" sldId="304"/>
            <ac:picMk id="8" creationId="{98690665-26DF-4612-918F-A72F89DC1F73}"/>
          </ac:picMkLst>
        </pc:picChg>
      </pc:sldChg>
      <pc:sldChg chg="addSp delSp modSp add mod ord">
        <pc:chgData name="Dilan AlPasha" userId="3716515c-a706-4f7c-bec5-e591824d4335" providerId="ADAL" clId="{746970C6-F96C-4531-8932-B73F0F6964B4}" dt="2022-07-13T16:21:31.290" v="1019" actId="1076"/>
        <pc:sldMkLst>
          <pc:docMk/>
          <pc:sldMk cId="3211794947" sldId="305"/>
        </pc:sldMkLst>
        <pc:spChg chg="mod">
          <ac:chgData name="Dilan AlPasha" userId="3716515c-a706-4f7c-bec5-e591824d4335" providerId="ADAL" clId="{746970C6-F96C-4531-8932-B73F0F6964B4}" dt="2022-07-13T16:21:29.080" v="1018" actId="113"/>
          <ac:spMkLst>
            <pc:docMk/>
            <pc:sldMk cId="3211794947" sldId="305"/>
            <ac:spMk id="4" creationId="{5D9B6776-3B7A-4F07-ACEE-F7E51F61929F}"/>
          </ac:spMkLst>
        </pc:spChg>
        <pc:spChg chg="add del mod">
          <ac:chgData name="Dilan AlPasha" userId="3716515c-a706-4f7c-bec5-e591824d4335" providerId="ADAL" clId="{746970C6-F96C-4531-8932-B73F0F6964B4}" dt="2022-07-13T16:03:44.557" v="637" actId="21"/>
          <ac:spMkLst>
            <pc:docMk/>
            <pc:sldMk cId="3211794947" sldId="305"/>
            <ac:spMk id="6" creationId="{ECEB907A-8F5D-4D31-B69C-D76F502EC482}"/>
          </ac:spMkLst>
        </pc:spChg>
        <pc:spChg chg="add mod">
          <ac:chgData name="Dilan AlPasha" userId="3716515c-a706-4f7c-bec5-e591824d4335" providerId="ADAL" clId="{746970C6-F96C-4531-8932-B73F0F6964B4}" dt="2022-07-13T16:10:39.125" v="725" actId="20577"/>
          <ac:spMkLst>
            <pc:docMk/>
            <pc:sldMk cId="3211794947" sldId="305"/>
            <ac:spMk id="7" creationId="{90BF62F2-7672-42C2-97AF-F215A376F92A}"/>
          </ac:spMkLst>
        </pc:spChg>
        <pc:picChg chg="del">
          <ac:chgData name="Dilan AlPasha" userId="3716515c-a706-4f7c-bec5-e591824d4335" providerId="ADAL" clId="{746970C6-F96C-4531-8932-B73F0F6964B4}" dt="2022-07-13T15:35:02.663" v="530" actId="478"/>
          <ac:picMkLst>
            <pc:docMk/>
            <pc:sldMk cId="3211794947" sldId="305"/>
            <ac:picMk id="3" creationId="{42CCDD5D-78AA-4096-A235-B3FDEDF5CCEF}"/>
          </ac:picMkLst>
        </pc:picChg>
        <pc:picChg chg="add mod">
          <ac:chgData name="Dilan AlPasha" userId="3716515c-a706-4f7c-bec5-e591824d4335" providerId="ADAL" clId="{746970C6-F96C-4531-8932-B73F0F6964B4}" dt="2022-07-13T15:35:16.358" v="532" actId="14100"/>
          <ac:picMkLst>
            <pc:docMk/>
            <pc:sldMk cId="3211794947" sldId="305"/>
            <ac:picMk id="5" creationId="{EFA8FE85-AC2D-4BBD-80AF-2C2E8FE323C5}"/>
          </ac:picMkLst>
        </pc:picChg>
        <pc:picChg chg="add mod">
          <ac:chgData name="Dilan AlPasha" userId="3716515c-a706-4f7c-bec5-e591824d4335" providerId="ADAL" clId="{746970C6-F96C-4531-8932-B73F0F6964B4}" dt="2022-07-13T16:21:31.290" v="1019" actId="1076"/>
          <ac:picMkLst>
            <pc:docMk/>
            <pc:sldMk cId="3211794947" sldId="305"/>
            <ac:picMk id="8" creationId="{CC6E0D06-9420-4747-B5A8-D7397951D804}"/>
          </ac:picMkLst>
        </pc:picChg>
      </pc:sldChg>
      <pc:sldChg chg="addSp delSp modSp add mod ord">
        <pc:chgData name="Dilan AlPasha" userId="3716515c-a706-4f7c-bec5-e591824d4335" providerId="ADAL" clId="{746970C6-F96C-4531-8932-B73F0F6964B4}" dt="2022-07-13T16:21:45.296" v="1022" actId="1076"/>
        <pc:sldMkLst>
          <pc:docMk/>
          <pc:sldMk cId="4203351736" sldId="306"/>
        </pc:sldMkLst>
        <pc:spChg chg="mod">
          <ac:chgData name="Dilan AlPasha" userId="3716515c-a706-4f7c-bec5-e591824d4335" providerId="ADAL" clId="{746970C6-F96C-4531-8932-B73F0F6964B4}" dt="2022-07-13T16:21:41.476" v="1020" actId="113"/>
          <ac:spMkLst>
            <pc:docMk/>
            <pc:sldMk cId="4203351736" sldId="306"/>
            <ac:spMk id="4" creationId="{5D9B6776-3B7A-4F07-ACEE-F7E51F61929F}"/>
          </ac:spMkLst>
        </pc:spChg>
        <pc:spChg chg="add mod">
          <ac:chgData name="Dilan AlPasha" userId="3716515c-a706-4f7c-bec5-e591824d4335" providerId="ADAL" clId="{746970C6-F96C-4531-8932-B73F0F6964B4}" dt="2022-07-13T16:03:58.484" v="638"/>
          <ac:spMkLst>
            <pc:docMk/>
            <pc:sldMk cId="4203351736" sldId="306"/>
            <ac:spMk id="6" creationId="{CD775F0C-261D-4BE3-8917-F498579BEE36}"/>
          </ac:spMkLst>
        </pc:spChg>
        <pc:spChg chg="add mod">
          <ac:chgData name="Dilan AlPasha" userId="3716515c-a706-4f7c-bec5-e591824d4335" providerId="ADAL" clId="{746970C6-F96C-4531-8932-B73F0F6964B4}" dt="2022-07-13T16:17:35.682" v="986" actId="20577"/>
          <ac:spMkLst>
            <pc:docMk/>
            <pc:sldMk cId="4203351736" sldId="306"/>
            <ac:spMk id="7" creationId="{E7B082EC-E6DC-4997-9DFC-B7050508E3A1}"/>
          </ac:spMkLst>
        </pc:spChg>
        <pc:picChg chg="del">
          <ac:chgData name="Dilan AlPasha" userId="3716515c-a706-4f7c-bec5-e591824d4335" providerId="ADAL" clId="{746970C6-F96C-4531-8932-B73F0F6964B4}" dt="2022-07-13T15:55:25.792" v="538" actId="478"/>
          <ac:picMkLst>
            <pc:docMk/>
            <pc:sldMk cId="4203351736" sldId="306"/>
            <ac:picMk id="3" creationId="{42CCDD5D-78AA-4096-A235-B3FDEDF5CCEF}"/>
          </ac:picMkLst>
        </pc:picChg>
        <pc:picChg chg="add mod">
          <ac:chgData name="Dilan AlPasha" userId="3716515c-a706-4f7c-bec5-e591824d4335" providerId="ADAL" clId="{746970C6-F96C-4531-8932-B73F0F6964B4}" dt="2022-07-13T15:55:35.966" v="541" actId="1076"/>
          <ac:picMkLst>
            <pc:docMk/>
            <pc:sldMk cId="4203351736" sldId="306"/>
            <ac:picMk id="5" creationId="{1DC73B7C-BCD6-44E1-B19E-575A75F01686}"/>
          </ac:picMkLst>
        </pc:picChg>
        <pc:picChg chg="add mod">
          <ac:chgData name="Dilan AlPasha" userId="3716515c-a706-4f7c-bec5-e591824d4335" providerId="ADAL" clId="{746970C6-F96C-4531-8932-B73F0F6964B4}" dt="2022-07-13T16:21:45.296" v="1022" actId="1076"/>
          <ac:picMkLst>
            <pc:docMk/>
            <pc:sldMk cId="4203351736" sldId="306"/>
            <ac:picMk id="8" creationId="{10A0B6F9-75CF-4044-BFB9-4542E802584F}"/>
          </ac:picMkLst>
        </pc:picChg>
      </pc:sldChg>
      <pc:sldChg chg="add del ord">
        <pc:chgData name="Dilan AlPasha" userId="3716515c-a706-4f7c-bec5-e591824d4335" providerId="ADAL" clId="{746970C6-F96C-4531-8932-B73F0F6964B4}" dt="2022-07-13T15:07:36.025" v="329" actId="47"/>
        <pc:sldMkLst>
          <pc:docMk/>
          <pc:sldMk cId="1005546337" sldId="307"/>
        </pc:sldMkLst>
      </pc:sldChg>
      <pc:sldChg chg="add ord">
        <pc:chgData name="Dilan AlPasha" userId="3716515c-a706-4f7c-bec5-e591824d4335" providerId="ADAL" clId="{746970C6-F96C-4531-8932-B73F0F6964B4}" dt="2022-07-13T15:07:17.541" v="328"/>
        <pc:sldMkLst>
          <pc:docMk/>
          <pc:sldMk cId="3089695591" sldId="308"/>
        </pc:sldMkLst>
      </pc:sldChg>
      <pc:sldChg chg="addSp delSp modSp add mod">
        <pc:chgData name="Dilan AlPasha" userId="3716515c-a706-4f7c-bec5-e591824d4335" providerId="ADAL" clId="{746970C6-F96C-4531-8932-B73F0F6964B4}" dt="2022-07-13T16:23:39.872" v="1098" actId="113"/>
        <pc:sldMkLst>
          <pc:docMk/>
          <pc:sldMk cId="530641451" sldId="309"/>
        </pc:sldMkLst>
        <pc:spChg chg="mod">
          <ac:chgData name="Dilan AlPasha" userId="3716515c-a706-4f7c-bec5-e591824d4335" providerId="ADAL" clId="{746970C6-F96C-4531-8932-B73F0F6964B4}" dt="2022-07-13T16:22:06.431" v="1025" actId="113"/>
          <ac:spMkLst>
            <pc:docMk/>
            <pc:sldMk cId="530641451" sldId="309"/>
            <ac:spMk id="4" creationId="{5D9B6776-3B7A-4F07-ACEE-F7E51F61929F}"/>
          </ac:spMkLst>
        </pc:spChg>
        <pc:spChg chg="add mod">
          <ac:chgData name="Dilan AlPasha" userId="3716515c-a706-4f7c-bec5-e591824d4335" providerId="ADAL" clId="{746970C6-F96C-4531-8932-B73F0F6964B4}" dt="2022-07-13T16:11:30.081" v="734" actId="20577"/>
          <ac:spMkLst>
            <pc:docMk/>
            <pc:sldMk cId="530641451" sldId="309"/>
            <ac:spMk id="6" creationId="{E7F02BC7-188F-47CF-A711-47DFDC59FD5F}"/>
          </ac:spMkLst>
        </pc:spChg>
        <pc:spChg chg="add mod">
          <ac:chgData name="Dilan AlPasha" userId="3716515c-a706-4f7c-bec5-e591824d4335" providerId="ADAL" clId="{746970C6-F96C-4531-8932-B73F0F6964B4}" dt="2022-07-13T16:23:39.872" v="1098" actId="113"/>
          <ac:spMkLst>
            <pc:docMk/>
            <pc:sldMk cId="530641451" sldId="309"/>
            <ac:spMk id="8" creationId="{1751E614-5EA9-49EC-A448-17B554614BAC}"/>
          </ac:spMkLst>
        </pc:spChg>
        <pc:picChg chg="add mod">
          <ac:chgData name="Dilan AlPasha" userId="3716515c-a706-4f7c-bec5-e591824d4335" providerId="ADAL" clId="{746970C6-F96C-4531-8932-B73F0F6964B4}" dt="2022-07-13T15:58:14.034" v="548" actId="14100"/>
          <ac:picMkLst>
            <pc:docMk/>
            <pc:sldMk cId="530641451" sldId="309"/>
            <ac:picMk id="3" creationId="{7FC74B5B-AC76-4840-9819-6816AE35958F}"/>
          </ac:picMkLst>
        </pc:picChg>
        <pc:picChg chg="del">
          <ac:chgData name="Dilan AlPasha" userId="3716515c-a706-4f7c-bec5-e591824d4335" providerId="ADAL" clId="{746970C6-F96C-4531-8932-B73F0F6964B4}" dt="2022-07-13T15:58:06.795" v="546" actId="478"/>
          <ac:picMkLst>
            <pc:docMk/>
            <pc:sldMk cId="530641451" sldId="309"/>
            <ac:picMk id="5" creationId="{EFA8FE85-AC2D-4BBD-80AF-2C2E8FE323C5}"/>
          </ac:picMkLst>
        </pc:picChg>
        <pc:picChg chg="add mod">
          <ac:chgData name="Dilan AlPasha" userId="3716515c-a706-4f7c-bec5-e591824d4335" providerId="ADAL" clId="{746970C6-F96C-4531-8932-B73F0F6964B4}" dt="2022-07-13T16:21:56.499" v="1024" actId="1076"/>
          <ac:picMkLst>
            <pc:docMk/>
            <pc:sldMk cId="530641451" sldId="309"/>
            <ac:picMk id="7" creationId="{B4D7B7F1-0241-4577-A323-11EE983352BE}"/>
          </ac:picMkLst>
        </pc:picChg>
      </pc:sldChg>
      <pc:sldChg chg="addSp modSp new mod">
        <pc:chgData name="Dilan AlPasha" userId="3716515c-a706-4f7c-bec5-e591824d4335" providerId="ADAL" clId="{746970C6-F96C-4531-8932-B73F0F6964B4}" dt="2022-07-14T10:06:41.493" v="2173" actId="208"/>
        <pc:sldMkLst>
          <pc:docMk/>
          <pc:sldMk cId="2783618627" sldId="310"/>
        </pc:sldMkLst>
        <pc:spChg chg="mod">
          <ac:chgData name="Dilan AlPasha" userId="3716515c-a706-4f7c-bec5-e591824d4335" providerId="ADAL" clId="{746970C6-F96C-4531-8932-B73F0F6964B4}" dt="2022-07-14T10:01:14.392" v="2130" actId="14100"/>
          <ac:spMkLst>
            <pc:docMk/>
            <pc:sldMk cId="2783618627" sldId="310"/>
            <ac:spMk id="2" creationId="{B0E6C184-EBE1-460A-ABA7-820D302BABC0}"/>
          </ac:spMkLst>
        </pc:spChg>
        <pc:spChg chg="add mod">
          <ac:chgData name="Dilan AlPasha" userId="3716515c-a706-4f7c-bec5-e591824d4335" providerId="ADAL" clId="{746970C6-F96C-4531-8932-B73F0F6964B4}" dt="2022-07-14T10:06:41.493" v="2173" actId="208"/>
          <ac:spMkLst>
            <pc:docMk/>
            <pc:sldMk cId="2783618627" sldId="310"/>
            <ac:spMk id="5" creationId="{5A9B90A1-205E-404B-A4DC-740B84D7C597}"/>
          </ac:spMkLst>
        </pc:spChg>
        <pc:picChg chg="add mod">
          <ac:chgData name="Dilan AlPasha" userId="3716515c-a706-4f7c-bec5-e591824d4335" providerId="ADAL" clId="{746970C6-F96C-4531-8932-B73F0F6964B4}" dt="2022-07-14T10:02:52.027" v="2131" actId="1076"/>
          <ac:picMkLst>
            <pc:docMk/>
            <pc:sldMk cId="2783618627" sldId="310"/>
            <ac:picMk id="4" creationId="{CE3367E1-2EA0-437E-9850-4CA5A9AA361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809E588-AA66-4345-BDD1-5AB4B6114645}" type="datetimeFigureOut">
              <a:rPr lang="en-GB" smtClean="0"/>
              <a:t>14/07/2022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FB5079-1403-416E-9A1A-94B25E36A5A1}" type="slidenum">
              <a:rPr lang="en-GB" smtClean="0"/>
              <a:t>‹#›</a:t>
            </a:fld>
            <a:endParaRPr lang="en-GB"/>
          </a:p>
        </p:txBody>
      </p:sp>
    </p:spTree>
    <p:extLst>
      <p:ext uri="{BB962C8B-B14F-4D97-AF65-F5344CB8AC3E}">
        <p14:creationId xmlns:p14="http://schemas.microsoft.com/office/powerpoint/2010/main" val="2210312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09E588-AA66-4345-BDD1-5AB4B6114645}" type="datetimeFigureOut">
              <a:rPr lang="en-GB" smtClean="0"/>
              <a:t>14/07/2022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FB5079-1403-416E-9A1A-94B25E36A5A1}" type="slidenum">
              <a:rPr lang="en-GB" smtClean="0"/>
              <a:t>‹#›</a:t>
            </a:fld>
            <a:endParaRPr lang="en-GB"/>
          </a:p>
        </p:txBody>
      </p:sp>
    </p:spTree>
    <p:extLst>
      <p:ext uri="{BB962C8B-B14F-4D97-AF65-F5344CB8AC3E}">
        <p14:creationId xmlns:p14="http://schemas.microsoft.com/office/powerpoint/2010/main" val="2415026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09E588-AA66-4345-BDD1-5AB4B6114645}" type="datetimeFigureOut">
              <a:rPr lang="en-GB" smtClean="0"/>
              <a:t>14/07/2022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FB5079-1403-416E-9A1A-94B25E36A5A1}" type="slidenum">
              <a:rPr lang="en-GB" smtClean="0"/>
              <a:t>‹#›</a:t>
            </a:fld>
            <a:endParaRPr lang="en-GB"/>
          </a:p>
        </p:txBody>
      </p:sp>
    </p:spTree>
    <p:extLst>
      <p:ext uri="{BB962C8B-B14F-4D97-AF65-F5344CB8AC3E}">
        <p14:creationId xmlns:p14="http://schemas.microsoft.com/office/powerpoint/2010/main" val="776186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09E588-AA66-4345-BDD1-5AB4B6114645}" type="datetimeFigureOut">
              <a:rPr lang="en-GB" smtClean="0"/>
              <a:t>14/07/2022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FB5079-1403-416E-9A1A-94B25E36A5A1}" type="slidenum">
              <a:rPr lang="en-GB" smtClean="0"/>
              <a:t>‹#›</a:t>
            </a:fld>
            <a:endParaRPr lang="en-GB"/>
          </a:p>
        </p:txBody>
      </p:sp>
    </p:spTree>
    <p:extLst>
      <p:ext uri="{BB962C8B-B14F-4D97-AF65-F5344CB8AC3E}">
        <p14:creationId xmlns:p14="http://schemas.microsoft.com/office/powerpoint/2010/main" val="2672100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09E588-AA66-4345-BDD1-5AB4B6114645}" type="datetimeFigureOut">
              <a:rPr lang="en-GB" smtClean="0"/>
              <a:t>14/07/2022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FB5079-1403-416E-9A1A-94B25E36A5A1}" type="slidenum">
              <a:rPr lang="en-GB" smtClean="0"/>
              <a:t>‹#›</a:t>
            </a:fld>
            <a:endParaRPr lang="en-GB"/>
          </a:p>
        </p:txBody>
      </p:sp>
    </p:spTree>
    <p:extLst>
      <p:ext uri="{BB962C8B-B14F-4D97-AF65-F5344CB8AC3E}">
        <p14:creationId xmlns:p14="http://schemas.microsoft.com/office/powerpoint/2010/main" val="3223308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809E588-AA66-4345-BDD1-5AB4B6114645}" type="datetimeFigureOut">
              <a:rPr lang="en-GB" smtClean="0"/>
              <a:t>14/07/2022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FB5079-1403-416E-9A1A-94B25E36A5A1}" type="slidenum">
              <a:rPr lang="en-GB" smtClean="0"/>
              <a:t>‹#›</a:t>
            </a:fld>
            <a:endParaRPr lang="en-GB"/>
          </a:p>
        </p:txBody>
      </p:sp>
    </p:spTree>
    <p:extLst>
      <p:ext uri="{BB962C8B-B14F-4D97-AF65-F5344CB8AC3E}">
        <p14:creationId xmlns:p14="http://schemas.microsoft.com/office/powerpoint/2010/main" val="1946385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809E588-AA66-4345-BDD1-5AB4B6114645}" type="datetimeFigureOut">
              <a:rPr lang="en-GB" smtClean="0"/>
              <a:t>14/07/2022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7FB5079-1403-416E-9A1A-94B25E36A5A1}" type="slidenum">
              <a:rPr lang="en-GB" smtClean="0"/>
              <a:t>‹#›</a:t>
            </a:fld>
            <a:endParaRPr lang="en-GB"/>
          </a:p>
        </p:txBody>
      </p:sp>
    </p:spTree>
    <p:extLst>
      <p:ext uri="{BB962C8B-B14F-4D97-AF65-F5344CB8AC3E}">
        <p14:creationId xmlns:p14="http://schemas.microsoft.com/office/powerpoint/2010/main" val="44734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809E588-AA66-4345-BDD1-5AB4B6114645}" type="datetimeFigureOut">
              <a:rPr lang="en-GB" smtClean="0"/>
              <a:t>14/07/2022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7FB5079-1403-416E-9A1A-94B25E36A5A1}" type="slidenum">
              <a:rPr lang="en-GB" smtClean="0"/>
              <a:t>‹#›</a:t>
            </a:fld>
            <a:endParaRPr lang="en-GB"/>
          </a:p>
        </p:txBody>
      </p:sp>
    </p:spTree>
    <p:extLst>
      <p:ext uri="{BB962C8B-B14F-4D97-AF65-F5344CB8AC3E}">
        <p14:creationId xmlns:p14="http://schemas.microsoft.com/office/powerpoint/2010/main" val="318787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09E588-AA66-4345-BDD1-5AB4B6114645}" type="datetimeFigureOut">
              <a:rPr lang="en-GB" smtClean="0"/>
              <a:t>14/07/2022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7FB5079-1403-416E-9A1A-94B25E36A5A1}" type="slidenum">
              <a:rPr lang="en-GB" smtClean="0"/>
              <a:t>‹#›</a:t>
            </a:fld>
            <a:endParaRPr lang="en-GB"/>
          </a:p>
        </p:txBody>
      </p:sp>
    </p:spTree>
    <p:extLst>
      <p:ext uri="{BB962C8B-B14F-4D97-AF65-F5344CB8AC3E}">
        <p14:creationId xmlns:p14="http://schemas.microsoft.com/office/powerpoint/2010/main" val="1889057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09E588-AA66-4345-BDD1-5AB4B6114645}" type="datetimeFigureOut">
              <a:rPr lang="en-GB" smtClean="0"/>
              <a:t>14/07/2022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FB5079-1403-416E-9A1A-94B25E36A5A1}" type="slidenum">
              <a:rPr lang="en-GB" smtClean="0"/>
              <a:t>‹#›</a:t>
            </a:fld>
            <a:endParaRPr lang="en-GB"/>
          </a:p>
        </p:txBody>
      </p:sp>
    </p:spTree>
    <p:extLst>
      <p:ext uri="{BB962C8B-B14F-4D97-AF65-F5344CB8AC3E}">
        <p14:creationId xmlns:p14="http://schemas.microsoft.com/office/powerpoint/2010/main" val="3689988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09E588-AA66-4345-BDD1-5AB4B6114645}" type="datetimeFigureOut">
              <a:rPr lang="en-GB" smtClean="0"/>
              <a:t>14/07/2022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FB5079-1403-416E-9A1A-94B25E36A5A1}" type="slidenum">
              <a:rPr lang="en-GB" smtClean="0"/>
              <a:t>‹#›</a:t>
            </a:fld>
            <a:endParaRPr lang="en-GB"/>
          </a:p>
        </p:txBody>
      </p:sp>
    </p:spTree>
    <p:extLst>
      <p:ext uri="{BB962C8B-B14F-4D97-AF65-F5344CB8AC3E}">
        <p14:creationId xmlns:p14="http://schemas.microsoft.com/office/powerpoint/2010/main" val="1517095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9E588-AA66-4345-BDD1-5AB4B6114645}" type="datetimeFigureOut">
              <a:rPr lang="en-GB" smtClean="0"/>
              <a:t>14/07/2022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B5079-1403-416E-9A1A-94B25E36A5A1}" type="slidenum">
              <a:rPr lang="en-GB" smtClean="0"/>
              <a:t>‹#›</a:t>
            </a:fld>
            <a:endParaRPr lang="en-GB"/>
          </a:p>
        </p:txBody>
      </p:sp>
    </p:spTree>
    <p:extLst>
      <p:ext uri="{BB962C8B-B14F-4D97-AF65-F5344CB8AC3E}">
        <p14:creationId xmlns:p14="http://schemas.microsoft.com/office/powerpoint/2010/main" val="2132936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 sky&#10;&#10;Description automatically generated">
            <a:extLst>
              <a:ext uri="{FF2B5EF4-FFF2-40B4-BE49-F238E27FC236}">
                <a16:creationId xmlns:a16="http://schemas.microsoft.com/office/drawing/2014/main" id="{406E09AD-C7CA-5741-AE00-D71169E07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243"/>
            <a:ext cx="12192000" cy="6204743"/>
          </a:xfrm>
          <a:prstGeom prst="rect">
            <a:avLst/>
          </a:prstGeom>
        </p:spPr>
      </p:pic>
      <p:sp>
        <p:nvSpPr>
          <p:cNvPr id="2" name="Title 1"/>
          <p:cNvSpPr>
            <a:spLocks noGrp="1"/>
          </p:cNvSpPr>
          <p:nvPr>
            <p:ph type="title"/>
          </p:nvPr>
        </p:nvSpPr>
        <p:spPr>
          <a:xfrm>
            <a:off x="302032" y="126317"/>
            <a:ext cx="11587936" cy="1895523"/>
          </a:xfrm>
        </p:spPr>
        <p:txBody>
          <a:bodyPr>
            <a:normAutofit fontScale="90000"/>
          </a:bodyPr>
          <a:lstStyle/>
          <a:p>
            <a:pPr algn="ctr"/>
            <a:r>
              <a:rPr lang="en-GB" sz="4800" b="1" dirty="0">
                <a:solidFill>
                  <a:schemeClr val="bg1"/>
                </a:solidFill>
                <a:latin typeface="Century Gothic" panose="020B0502020202020204" pitchFamily="34" charset="0"/>
              </a:rPr>
              <a:t>Future of West Kentish Town Estate</a:t>
            </a:r>
            <a:br>
              <a:rPr lang="en-GB" sz="4800" b="1" dirty="0">
                <a:solidFill>
                  <a:schemeClr val="bg1"/>
                </a:solidFill>
                <a:latin typeface="Century Gothic" panose="020B0502020202020204" pitchFamily="34" charset="0"/>
              </a:rPr>
            </a:br>
            <a:r>
              <a:rPr lang="en-GB" sz="3600" b="1" dirty="0">
                <a:solidFill>
                  <a:schemeClr val="bg1"/>
                </a:solidFill>
                <a:latin typeface="Century Gothic" panose="020B0502020202020204" pitchFamily="34" charset="0"/>
              </a:rPr>
              <a:t>The Business Case for delivering the Regeneration Strategy</a:t>
            </a:r>
            <a:br>
              <a:rPr lang="en-GB" sz="3600" b="1" dirty="0">
                <a:solidFill>
                  <a:schemeClr val="bg1"/>
                </a:solidFill>
                <a:latin typeface="Century Gothic" panose="020B0502020202020204" pitchFamily="34" charset="0"/>
              </a:rPr>
            </a:br>
            <a:r>
              <a:rPr lang="en-GB" b="1" dirty="0">
                <a:solidFill>
                  <a:schemeClr val="bg1"/>
                </a:solidFill>
                <a:latin typeface="Century Gothic" panose="020B0502020202020204" pitchFamily="34" charset="0"/>
              </a:rPr>
              <a:t>Cabinet Report July 2022</a:t>
            </a:r>
          </a:p>
        </p:txBody>
      </p:sp>
      <p:pic>
        <p:nvPicPr>
          <p:cNvPr id="10" name="Picture 9"/>
          <p:cNvPicPr>
            <a:picLocks noChangeAspect="1"/>
          </p:cNvPicPr>
          <p:nvPr/>
        </p:nvPicPr>
        <p:blipFill rotWithShape="1">
          <a:blip r:embed="rId3"/>
          <a:srcRect t="8994" b="8633"/>
          <a:stretch/>
        </p:blipFill>
        <p:spPr>
          <a:xfrm rot="16200000">
            <a:off x="1065790" y="5395742"/>
            <a:ext cx="653712" cy="2181228"/>
          </a:xfrm>
          <a:prstGeom prst="rect">
            <a:avLst/>
          </a:prstGeom>
        </p:spPr>
      </p:pic>
      <p:pic>
        <p:nvPicPr>
          <p:cNvPr id="5" name="Picture 4">
            <a:extLst>
              <a:ext uri="{FF2B5EF4-FFF2-40B4-BE49-F238E27FC236}">
                <a16:creationId xmlns:a16="http://schemas.microsoft.com/office/drawing/2014/main" id="{ECBF3548-107E-5E4C-9B9C-B92E98A75DBF}"/>
              </a:ext>
            </a:extLst>
          </p:cNvPr>
          <p:cNvPicPr>
            <a:picLocks noChangeAspect="1"/>
          </p:cNvPicPr>
          <p:nvPr/>
        </p:nvPicPr>
        <p:blipFill rotWithShape="1">
          <a:blip r:embed="rId4"/>
          <a:srcRect t="27249" b="29365"/>
          <a:stretch/>
        </p:blipFill>
        <p:spPr>
          <a:xfrm>
            <a:off x="10309052" y="6244333"/>
            <a:ext cx="1580916" cy="487350"/>
          </a:xfrm>
          <a:prstGeom prst="rect">
            <a:avLst/>
          </a:prstGeom>
        </p:spPr>
      </p:pic>
    </p:spTree>
    <p:extLst>
      <p:ext uri="{BB962C8B-B14F-4D97-AF65-F5344CB8AC3E}">
        <p14:creationId xmlns:p14="http://schemas.microsoft.com/office/powerpoint/2010/main" val="1895564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normAutofit fontScale="90000"/>
          </a:bodyPr>
          <a:lstStyle/>
          <a:p>
            <a:r>
              <a:rPr lang="en-GB" dirty="0"/>
              <a:t>Sites to be cleared/</a:t>
            </a:r>
            <a:br>
              <a:rPr lang="en-GB" dirty="0"/>
            </a:br>
            <a:r>
              <a:rPr lang="en-GB" b="1" dirty="0"/>
              <a:t>demolished to enable Phase 2</a:t>
            </a:r>
          </a:p>
        </p:txBody>
      </p:sp>
      <p:pic>
        <p:nvPicPr>
          <p:cNvPr id="5" name="Picture 4">
            <a:extLst>
              <a:ext uri="{FF2B5EF4-FFF2-40B4-BE49-F238E27FC236}">
                <a16:creationId xmlns:a16="http://schemas.microsoft.com/office/drawing/2014/main" id="{5BDBC648-4973-4AC2-A8DA-047388E9370C}"/>
              </a:ext>
            </a:extLst>
          </p:cNvPr>
          <p:cNvPicPr>
            <a:picLocks noChangeAspect="1"/>
          </p:cNvPicPr>
          <p:nvPr/>
        </p:nvPicPr>
        <p:blipFill>
          <a:blip r:embed="rId2"/>
          <a:stretch>
            <a:fillRect/>
          </a:stretch>
        </p:blipFill>
        <p:spPr>
          <a:xfrm>
            <a:off x="4857750" y="365125"/>
            <a:ext cx="6851782" cy="6307044"/>
          </a:xfrm>
          <a:prstGeom prst="rect">
            <a:avLst/>
          </a:prstGeom>
        </p:spPr>
      </p:pic>
      <p:sp>
        <p:nvSpPr>
          <p:cNvPr id="6" name="TextBox 5">
            <a:extLst>
              <a:ext uri="{FF2B5EF4-FFF2-40B4-BE49-F238E27FC236}">
                <a16:creationId xmlns:a16="http://schemas.microsoft.com/office/drawing/2014/main" id="{E6D369D5-7066-46F2-BE84-D75418186095}"/>
              </a:ext>
            </a:extLst>
          </p:cNvPr>
          <p:cNvSpPr txBox="1"/>
          <p:nvPr/>
        </p:nvSpPr>
        <p:spPr>
          <a:xfrm>
            <a:off x="457200" y="3429000"/>
            <a:ext cx="3695700" cy="1384995"/>
          </a:xfrm>
          <a:prstGeom prst="rect">
            <a:avLst/>
          </a:prstGeom>
          <a:noFill/>
          <a:ln>
            <a:solidFill>
              <a:srgbClr val="FF0000"/>
            </a:solidFill>
          </a:ln>
        </p:spPr>
        <p:txBody>
          <a:bodyPr wrap="square" rtlCol="0">
            <a:spAutoFit/>
          </a:bodyPr>
          <a:lstStyle/>
          <a:p>
            <a:r>
              <a:rPr lang="en-GB" sz="2800" dirty="0"/>
              <a:t>Indicative/Approximate Demolition date: </a:t>
            </a:r>
          </a:p>
          <a:p>
            <a:r>
              <a:rPr lang="en-GB" sz="2800" b="1" dirty="0"/>
              <a:t>November 2025</a:t>
            </a:r>
          </a:p>
        </p:txBody>
      </p:sp>
      <p:sp>
        <p:nvSpPr>
          <p:cNvPr id="7" name="TextBox 6">
            <a:extLst>
              <a:ext uri="{FF2B5EF4-FFF2-40B4-BE49-F238E27FC236}">
                <a16:creationId xmlns:a16="http://schemas.microsoft.com/office/drawing/2014/main" id="{3F9F052E-EE99-4AF3-8665-1FE0415C246F}"/>
              </a:ext>
            </a:extLst>
          </p:cNvPr>
          <p:cNvSpPr txBox="1"/>
          <p:nvPr/>
        </p:nvSpPr>
        <p:spPr>
          <a:xfrm>
            <a:off x="457200" y="5095875"/>
            <a:ext cx="3695700" cy="1569660"/>
          </a:xfrm>
          <a:prstGeom prst="rect">
            <a:avLst/>
          </a:prstGeom>
          <a:noFill/>
        </p:spPr>
        <p:txBody>
          <a:bodyPr wrap="square" rtlCol="0">
            <a:spAutoFit/>
          </a:bodyPr>
          <a:lstStyle/>
          <a:p>
            <a:r>
              <a:rPr lang="en-GB" sz="2400" b="1" dirty="0"/>
              <a:t>Blocks to be demolished:</a:t>
            </a:r>
          </a:p>
          <a:p>
            <a:pPr marL="285750" indent="-285750">
              <a:buFontTx/>
              <a:buChar char="-"/>
            </a:pPr>
            <a:r>
              <a:rPr lang="en-GB" sz="2400" dirty="0" err="1"/>
              <a:t>Wedmore</a:t>
            </a:r>
            <a:endParaRPr lang="en-GB" sz="2400" dirty="0"/>
          </a:p>
          <a:p>
            <a:pPr marL="285750" indent="-285750">
              <a:buFontTx/>
              <a:buChar char="-"/>
            </a:pPr>
            <a:r>
              <a:rPr lang="en-GB" sz="2400" dirty="0"/>
              <a:t>Ashington</a:t>
            </a:r>
          </a:p>
          <a:p>
            <a:pPr marL="285750" indent="-285750">
              <a:buFontTx/>
              <a:buChar char="-"/>
            </a:pPr>
            <a:r>
              <a:rPr lang="en-GB" sz="2400" dirty="0" err="1"/>
              <a:t>Beckington</a:t>
            </a:r>
            <a:endParaRPr lang="en-GB" sz="2400" dirty="0"/>
          </a:p>
        </p:txBody>
      </p:sp>
      <p:pic>
        <p:nvPicPr>
          <p:cNvPr id="8" name="Picture 7">
            <a:extLst>
              <a:ext uri="{FF2B5EF4-FFF2-40B4-BE49-F238E27FC236}">
                <a16:creationId xmlns:a16="http://schemas.microsoft.com/office/drawing/2014/main" id="{5766C4D8-6660-486F-8881-E703473EAED6}"/>
              </a:ext>
            </a:extLst>
          </p:cNvPr>
          <p:cNvPicPr>
            <a:picLocks noChangeAspect="1"/>
          </p:cNvPicPr>
          <p:nvPr/>
        </p:nvPicPr>
        <p:blipFill>
          <a:blip r:embed="rId3"/>
          <a:stretch>
            <a:fillRect/>
          </a:stretch>
        </p:blipFill>
        <p:spPr>
          <a:xfrm>
            <a:off x="9826152" y="365125"/>
            <a:ext cx="1883380" cy="2714782"/>
          </a:xfrm>
          <a:prstGeom prst="rect">
            <a:avLst/>
          </a:prstGeom>
        </p:spPr>
      </p:pic>
    </p:spTree>
    <p:extLst>
      <p:ext uri="{BB962C8B-B14F-4D97-AF65-F5344CB8AC3E}">
        <p14:creationId xmlns:p14="http://schemas.microsoft.com/office/powerpoint/2010/main" val="1529919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lstStyle/>
          <a:p>
            <a:r>
              <a:rPr lang="en-GB" dirty="0"/>
              <a:t>Proposed </a:t>
            </a:r>
            <a:r>
              <a:rPr lang="en-GB" b="1" dirty="0"/>
              <a:t>Phase 2</a:t>
            </a:r>
            <a:r>
              <a:rPr lang="en-GB" dirty="0"/>
              <a:t> Development</a:t>
            </a:r>
          </a:p>
        </p:txBody>
      </p:sp>
      <p:pic>
        <p:nvPicPr>
          <p:cNvPr id="5" name="Picture 4">
            <a:extLst>
              <a:ext uri="{FF2B5EF4-FFF2-40B4-BE49-F238E27FC236}">
                <a16:creationId xmlns:a16="http://schemas.microsoft.com/office/drawing/2014/main" id="{A0420316-D1F6-4B5D-BF6B-2E9DB701548C}"/>
              </a:ext>
            </a:extLst>
          </p:cNvPr>
          <p:cNvPicPr>
            <a:picLocks noChangeAspect="1"/>
          </p:cNvPicPr>
          <p:nvPr/>
        </p:nvPicPr>
        <p:blipFill>
          <a:blip r:embed="rId2"/>
          <a:stretch>
            <a:fillRect/>
          </a:stretch>
        </p:blipFill>
        <p:spPr>
          <a:xfrm>
            <a:off x="4848226" y="244353"/>
            <a:ext cx="6966082" cy="6399175"/>
          </a:xfrm>
          <a:prstGeom prst="rect">
            <a:avLst/>
          </a:prstGeom>
        </p:spPr>
      </p:pic>
      <p:sp>
        <p:nvSpPr>
          <p:cNvPr id="6" name="TextBox 5">
            <a:extLst>
              <a:ext uri="{FF2B5EF4-FFF2-40B4-BE49-F238E27FC236}">
                <a16:creationId xmlns:a16="http://schemas.microsoft.com/office/drawing/2014/main" id="{B29E5BEA-C5EC-4A3D-A2F9-93791B748A93}"/>
              </a:ext>
            </a:extLst>
          </p:cNvPr>
          <p:cNvSpPr txBox="1"/>
          <p:nvPr/>
        </p:nvSpPr>
        <p:spPr>
          <a:xfrm>
            <a:off x="361950" y="3048000"/>
            <a:ext cx="3695700" cy="1815882"/>
          </a:xfrm>
          <a:prstGeom prst="rect">
            <a:avLst/>
          </a:prstGeom>
          <a:noFill/>
          <a:ln>
            <a:solidFill>
              <a:schemeClr val="accent1">
                <a:lumMod val="75000"/>
              </a:schemeClr>
            </a:solidFill>
          </a:ln>
        </p:spPr>
        <p:txBody>
          <a:bodyPr wrap="square" rtlCol="0">
            <a:spAutoFit/>
          </a:bodyPr>
          <a:lstStyle/>
          <a:p>
            <a:r>
              <a:rPr lang="en-GB" sz="2800" u="sng" dirty="0"/>
              <a:t>Estimated Construction Period: </a:t>
            </a:r>
          </a:p>
          <a:p>
            <a:r>
              <a:rPr lang="en-GB" sz="2800" b="1" dirty="0"/>
              <a:t>November 2025 – October 2027</a:t>
            </a:r>
          </a:p>
        </p:txBody>
      </p:sp>
      <p:pic>
        <p:nvPicPr>
          <p:cNvPr id="7" name="Picture 6">
            <a:extLst>
              <a:ext uri="{FF2B5EF4-FFF2-40B4-BE49-F238E27FC236}">
                <a16:creationId xmlns:a16="http://schemas.microsoft.com/office/drawing/2014/main" id="{B577F3C5-CB62-4405-A0FC-184929C343F8}"/>
              </a:ext>
            </a:extLst>
          </p:cNvPr>
          <p:cNvPicPr>
            <a:picLocks noChangeAspect="1"/>
          </p:cNvPicPr>
          <p:nvPr/>
        </p:nvPicPr>
        <p:blipFill>
          <a:blip r:embed="rId3"/>
          <a:stretch>
            <a:fillRect/>
          </a:stretch>
        </p:blipFill>
        <p:spPr>
          <a:xfrm>
            <a:off x="9930928" y="244353"/>
            <a:ext cx="1883380" cy="2714782"/>
          </a:xfrm>
          <a:prstGeom prst="rect">
            <a:avLst/>
          </a:prstGeom>
        </p:spPr>
      </p:pic>
      <p:sp>
        <p:nvSpPr>
          <p:cNvPr id="8" name="TextBox 7">
            <a:extLst>
              <a:ext uri="{FF2B5EF4-FFF2-40B4-BE49-F238E27FC236}">
                <a16:creationId xmlns:a16="http://schemas.microsoft.com/office/drawing/2014/main" id="{8723B551-F88E-4646-A3A9-EAA1B51F0EE5}"/>
              </a:ext>
            </a:extLst>
          </p:cNvPr>
          <p:cNvSpPr txBox="1"/>
          <p:nvPr/>
        </p:nvSpPr>
        <p:spPr>
          <a:xfrm>
            <a:off x="704850" y="5191125"/>
            <a:ext cx="3352800" cy="923330"/>
          </a:xfrm>
          <a:prstGeom prst="rect">
            <a:avLst/>
          </a:prstGeom>
          <a:noFill/>
        </p:spPr>
        <p:txBody>
          <a:bodyPr wrap="square" rtlCol="0">
            <a:spAutoFit/>
          </a:bodyPr>
          <a:lstStyle/>
          <a:p>
            <a:r>
              <a:rPr lang="en-GB" dirty="0">
                <a:solidFill>
                  <a:schemeClr val="accent6">
                    <a:lumMod val="75000"/>
                  </a:schemeClr>
                </a:solidFill>
              </a:rPr>
              <a:t>Some residents will be able to move into their new homes at completion of this phase</a:t>
            </a:r>
          </a:p>
        </p:txBody>
      </p:sp>
    </p:spTree>
    <p:extLst>
      <p:ext uri="{BB962C8B-B14F-4D97-AF65-F5344CB8AC3E}">
        <p14:creationId xmlns:p14="http://schemas.microsoft.com/office/powerpoint/2010/main" val="180221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normAutofit fontScale="90000"/>
          </a:bodyPr>
          <a:lstStyle/>
          <a:p>
            <a:r>
              <a:rPr lang="en-GB" dirty="0"/>
              <a:t>Sites to be cleared/</a:t>
            </a:r>
            <a:br>
              <a:rPr lang="en-GB" dirty="0"/>
            </a:br>
            <a:r>
              <a:rPr lang="en-GB" b="1" dirty="0"/>
              <a:t>demolished to enable Phase 3</a:t>
            </a:r>
          </a:p>
        </p:txBody>
      </p:sp>
      <p:pic>
        <p:nvPicPr>
          <p:cNvPr id="5" name="Picture 4">
            <a:extLst>
              <a:ext uri="{FF2B5EF4-FFF2-40B4-BE49-F238E27FC236}">
                <a16:creationId xmlns:a16="http://schemas.microsoft.com/office/drawing/2014/main" id="{BA75DBF9-F9CC-4B16-9005-00920166F3E7}"/>
              </a:ext>
            </a:extLst>
          </p:cNvPr>
          <p:cNvPicPr>
            <a:picLocks noChangeAspect="1"/>
          </p:cNvPicPr>
          <p:nvPr/>
        </p:nvPicPr>
        <p:blipFill>
          <a:blip r:embed="rId2"/>
          <a:stretch>
            <a:fillRect/>
          </a:stretch>
        </p:blipFill>
        <p:spPr>
          <a:xfrm>
            <a:off x="4676775" y="253878"/>
            <a:ext cx="7137535" cy="6411683"/>
          </a:xfrm>
          <a:prstGeom prst="rect">
            <a:avLst/>
          </a:prstGeom>
        </p:spPr>
      </p:pic>
      <p:sp>
        <p:nvSpPr>
          <p:cNvPr id="6" name="TextBox 5">
            <a:extLst>
              <a:ext uri="{FF2B5EF4-FFF2-40B4-BE49-F238E27FC236}">
                <a16:creationId xmlns:a16="http://schemas.microsoft.com/office/drawing/2014/main" id="{5D38F70B-E69B-4A84-9C00-96ADAEE1479A}"/>
              </a:ext>
            </a:extLst>
          </p:cNvPr>
          <p:cNvSpPr txBox="1"/>
          <p:nvPr/>
        </p:nvSpPr>
        <p:spPr>
          <a:xfrm>
            <a:off x="457200" y="3429000"/>
            <a:ext cx="3695700" cy="1384995"/>
          </a:xfrm>
          <a:prstGeom prst="rect">
            <a:avLst/>
          </a:prstGeom>
          <a:noFill/>
          <a:ln>
            <a:solidFill>
              <a:srgbClr val="FF0000"/>
            </a:solidFill>
          </a:ln>
        </p:spPr>
        <p:txBody>
          <a:bodyPr wrap="square" rtlCol="0">
            <a:spAutoFit/>
          </a:bodyPr>
          <a:lstStyle/>
          <a:p>
            <a:r>
              <a:rPr lang="en-GB" sz="2800" dirty="0"/>
              <a:t>Indicative/Approximate Demolition date: </a:t>
            </a:r>
          </a:p>
          <a:p>
            <a:r>
              <a:rPr lang="en-GB" sz="2800" b="1" dirty="0"/>
              <a:t>November 2027</a:t>
            </a:r>
          </a:p>
        </p:txBody>
      </p:sp>
      <p:sp>
        <p:nvSpPr>
          <p:cNvPr id="7" name="TextBox 6">
            <a:extLst>
              <a:ext uri="{FF2B5EF4-FFF2-40B4-BE49-F238E27FC236}">
                <a16:creationId xmlns:a16="http://schemas.microsoft.com/office/drawing/2014/main" id="{BC670048-9E71-42F8-B080-D8D1CFADAB89}"/>
              </a:ext>
            </a:extLst>
          </p:cNvPr>
          <p:cNvSpPr txBox="1"/>
          <p:nvPr/>
        </p:nvSpPr>
        <p:spPr>
          <a:xfrm>
            <a:off x="457200" y="5095875"/>
            <a:ext cx="3695700" cy="830997"/>
          </a:xfrm>
          <a:prstGeom prst="rect">
            <a:avLst/>
          </a:prstGeom>
          <a:noFill/>
        </p:spPr>
        <p:txBody>
          <a:bodyPr wrap="square" rtlCol="0">
            <a:spAutoFit/>
          </a:bodyPr>
          <a:lstStyle/>
          <a:p>
            <a:r>
              <a:rPr lang="en-GB" sz="2400" b="1" dirty="0"/>
              <a:t>Blocks to be demolished:</a:t>
            </a:r>
          </a:p>
          <a:p>
            <a:pPr marL="285750" indent="-285750">
              <a:buFontTx/>
              <a:buChar char="-"/>
            </a:pPr>
            <a:r>
              <a:rPr lang="en-GB" sz="2400" dirty="0" err="1"/>
              <a:t>Milverton</a:t>
            </a:r>
            <a:endParaRPr lang="en-GB" sz="2400" dirty="0"/>
          </a:p>
        </p:txBody>
      </p:sp>
      <p:pic>
        <p:nvPicPr>
          <p:cNvPr id="8" name="Picture 7">
            <a:extLst>
              <a:ext uri="{FF2B5EF4-FFF2-40B4-BE49-F238E27FC236}">
                <a16:creationId xmlns:a16="http://schemas.microsoft.com/office/drawing/2014/main" id="{85FA9C6F-C5A9-4107-AC47-FEA233BD1273}"/>
              </a:ext>
            </a:extLst>
          </p:cNvPr>
          <p:cNvPicPr>
            <a:picLocks noChangeAspect="1"/>
          </p:cNvPicPr>
          <p:nvPr/>
        </p:nvPicPr>
        <p:blipFill>
          <a:blip r:embed="rId3"/>
          <a:stretch>
            <a:fillRect/>
          </a:stretch>
        </p:blipFill>
        <p:spPr>
          <a:xfrm>
            <a:off x="9930930" y="253878"/>
            <a:ext cx="1883380" cy="2714782"/>
          </a:xfrm>
          <a:prstGeom prst="rect">
            <a:avLst/>
          </a:prstGeom>
        </p:spPr>
      </p:pic>
    </p:spTree>
    <p:extLst>
      <p:ext uri="{BB962C8B-B14F-4D97-AF65-F5344CB8AC3E}">
        <p14:creationId xmlns:p14="http://schemas.microsoft.com/office/powerpoint/2010/main" val="2969170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lstStyle/>
          <a:p>
            <a:r>
              <a:rPr lang="en-GB" dirty="0"/>
              <a:t>Proposed </a:t>
            </a:r>
            <a:r>
              <a:rPr lang="en-GB" b="1" dirty="0"/>
              <a:t>Phase 3</a:t>
            </a:r>
            <a:r>
              <a:rPr lang="en-GB" dirty="0"/>
              <a:t> Development</a:t>
            </a:r>
          </a:p>
        </p:txBody>
      </p:sp>
      <p:pic>
        <p:nvPicPr>
          <p:cNvPr id="5" name="Picture 4">
            <a:extLst>
              <a:ext uri="{FF2B5EF4-FFF2-40B4-BE49-F238E27FC236}">
                <a16:creationId xmlns:a16="http://schemas.microsoft.com/office/drawing/2014/main" id="{3D6D25A1-3F5A-47E8-AE36-23814FE4BAFD}"/>
              </a:ext>
            </a:extLst>
          </p:cNvPr>
          <p:cNvPicPr>
            <a:picLocks noChangeAspect="1"/>
          </p:cNvPicPr>
          <p:nvPr/>
        </p:nvPicPr>
        <p:blipFill>
          <a:blip r:embed="rId2"/>
          <a:stretch>
            <a:fillRect/>
          </a:stretch>
        </p:blipFill>
        <p:spPr>
          <a:xfrm>
            <a:off x="4742640" y="272929"/>
            <a:ext cx="6947841" cy="6404096"/>
          </a:xfrm>
          <a:prstGeom prst="rect">
            <a:avLst/>
          </a:prstGeom>
        </p:spPr>
      </p:pic>
      <p:sp>
        <p:nvSpPr>
          <p:cNvPr id="6" name="TextBox 5">
            <a:extLst>
              <a:ext uri="{FF2B5EF4-FFF2-40B4-BE49-F238E27FC236}">
                <a16:creationId xmlns:a16="http://schemas.microsoft.com/office/drawing/2014/main" id="{36BFD596-7F82-41FE-B07A-3FCFE6A1033A}"/>
              </a:ext>
            </a:extLst>
          </p:cNvPr>
          <p:cNvSpPr txBox="1"/>
          <p:nvPr/>
        </p:nvSpPr>
        <p:spPr>
          <a:xfrm>
            <a:off x="361950" y="3048000"/>
            <a:ext cx="3695700" cy="1815882"/>
          </a:xfrm>
          <a:prstGeom prst="rect">
            <a:avLst/>
          </a:prstGeom>
          <a:noFill/>
          <a:ln>
            <a:solidFill>
              <a:schemeClr val="accent1">
                <a:lumMod val="75000"/>
              </a:schemeClr>
            </a:solidFill>
          </a:ln>
        </p:spPr>
        <p:txBody>
          <a:bodyPr wrap="square" rtlCol="0">
            <a:spAutoFit/>
          </a:bodyPr>
          <a:lstStyle/>
          <a:p>
            <a:r>
              <a:rPr lang="en-GB" sz="2800" u="sng" dirty="0"/>
              <a:t>Estimated Construction Period: </a:t>
            </a:r>
          </a:p>
          <a:p>
            <a:r>
              <a:rPr lang="en-GB" sz="2800" b="1" dirty="0"/>
              <a:t>November 2027 – October 2029</a:t>
            </a:r>
          </a:p>
        </p:txBody>
      </p:sp>
      <p:pic>
        <p:nvPicPr>
          <p:cNvPr id="7" name="Picture 6">
            <a:extLst>
              <a:ext uri="{FF2B5EF4-FFF2-40B4-BE49-F238E27FC236}">
                <a16:creationId xmlns:a16="http://schemas.microsoft.com/office/drawing/2014/main" id="{78BA0FC0-1355-46E3-AC4B-B9CDBC4A92FA}"/>
              </a:ext>
            </a:extLst>
          </p:cNvPr>
          <p:cNvPicPr>
            <a:picLocks noChangeAspect="1"/>
          </p:cNvPicPr>
          <p:nvPr/>
        </p:nvPicPr>
        <p:blipFill>
          <a:blip r:embed="rId3"/>
          <a:stretch>
            <a:fillRect/>
          </a:stretch>
        </p:blipFill>
        <p:spPr>
          <a:xfrm>
            <a:off x="9807101" y="272929"/>
            <a:ext cx="1883380" cy="2714782"/>
          </a:xfrm>
          <a:prstGeom prst="rect">
            <a:avLst/>
          </a:prstGeom>
        </p:spPr>
      </p:pic>
      <p:sp>
        <p:nvSpPr>
          <p:cNvPr id="8" name="TextBox 7">
            <a:extLst>
              <a:ext uri="{FF2B5EF4-FFF2-40B4-BE49-F238E27FC236}">
                <a16:creationId xmlns:a16="http://schemas.microsoft.com/office/drawing/2014/main" id="{B7B63E5B-E564-4937-B8FB-C9D14CFFAF4D}"/>
              </a:ext>
            </a:extLst>
          </p:cNvPr>
          <p:cNvSpPr txBox="1"/>
          <p:nvPr/>
        </p:nvSpPr>
        <p:spPr>
          <a:xfrm>
            <a:off x="704850" y="5191125"/>
            <a:ext cx="3352800" cy="923330"/>
          </a:xfrm>
          <a:prstGeom prst="rect">
            <a:avLst/>
          </a:prstGeom>
          <a:noFill/>
        </p:spPr>
        <p:txBody>
          <a:bodyPr wrap="square" rtlCol="0">
            <a:spAutoFit/>
          </a:bodyPr>
          <a:lstStyle/>
          <a:p>
            <a:r>
              <a:rPr lang="en-GB" dirty="0">
                <a:solidFill>
                  <a:schemeClr val="accent6">
                    <a:lumMod val="75000"/>
                  </a:schemeClr>
                </a:solidFill>
              </a:rPr>
              <a:t>Some residents will be able to move into their new homes at completion of this phase</a:t>
            </a:r>
          </a:p>
        </p:txBody>
      </p:sp>
    </p:spTree>
    <p:extLst>
      <p:ext uri="{BB962C8B-B14F-4D97-AF65-F5344CB8AC3E}">
        <p14:creationId xmlns:p14="http://schemas.microsoft.com/office/powerpoint/2010/main" val="3767770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normAutofit fontScale="90000"/>
          </a:bodyPr>
          <a:lstStyle/>
          <a:p>
            <a:r>
              <a:rPr lang="en-GB" dirty="0"/>
              <a:t>Sites to be cleared/</a:t>
            </a:r>
            <a:br>
              <a:rPr lang="en-GB" dirty="0"/>
            </a:br>
            <a:r>
              <a:rPr lang="en-GB" b="1" dirty="0"/>
              <a:t>demolished to enable Phase 4</a:t>
            </a:r>
          </a:p>
        </p:txBody>
      </p:sp>
      <p:pic>
        <p:nvPicPr>
          <p:cNvPr id="5" name="Picture 4">
            <a:extLst>
              <a:ext uri="{FF2B5EF4-FFF2-40B4-BE49-F238E27FC236}">
                <a16:creationId xmlns:a16="http://schemas.microsoft.com/office/drawing/2014/main" id="{2995CFF3-E59F-46F9-B259-823F9BFDDE63}"/>
              </a:ext>
            </a:extLst>
          </p:cNvPr>
          <p:cNvPicPr>
            <a:picLocks noChangeAspect="1"/>
          </p:cNvPicPr>
          <p:nvPr/>
        </p:nvPicPr>
        <p:blipFill>
          <a:blip r:embed="rId2"/>
          <a:stretch>
            <a:fillRect/>
          </a:stretch>
        </p:blipFill>
        <p:spPr>
          <a:xfrm>
            <a:off x="4914900" y="285628"/>
            <a:ext cx="6848475" cy="6361131"/>
          </a:xfrm>
          <a:prstGeom prst="rect">
            <a:avLst/>
          </a:prstGeom>
        </p:spPr>
      </p:pic>
      <p:sp>
        <p:nvSpPr>
          <p:cNvPr id="6" name="TextBox 5">
            <a:extLst>
              <a:ext uri="{FF2B5EF4-FFF2-40B4-BE49-F238E27FC236}">
                <a16:creationId xmlns:a16="http://schemas.microsoft.com/office/drawing/2014/main" id="{BF2B49A6-7890-4C6F-9DD5-587F4464562B}"/>
              </a:ext>
            </a:extLst>
          </p:cNvPr>
          <p:cNvSpPr txBox="1"/>
          <p:nvPr/>
        </p:nvSpPr>
        <p:spPr>
          <a:xfrm>
            <a:off x="457200" y="3429000"/>
            <a:ext cx="3695700" cy="1384995"/>
          </a:xfrm>
          <a:prstGeom prst="rect">
            <a:avLst/>
          </a:prstGeom>
          <a:noFill/>
          <a:ln>
            <a:solidFill>
              <a:srgbClr val="FF0000"/>
            </a:solidFill>
          </a:ln>
        </p:spPr>
        <p:txBody>
          <a:bodyPr wrap="square" rtlCol="0">
            <a:spAutoFit/>
          </a:bodyPr>
          <a:lstStyle/>
          <a:p>
            <a:r>
              <a:rPr lang="en-GB" sz="2800" dirty="0"/>
              <a:t>Indicative/Approximate Demolition date: </a:t>
            </a:r>
          </a:p>
          <a:p>
            <a:r>
              <a:rPr lang="en-GB" sz="2800" dirty="0"/>
              <a:t>November 2029</a:t>
            </a:r>
          </a:p>
        </p:txBody>
      </p:sp>
      <p:sp>
        <p:nvSpPr>
          <p:cNvPr id="7" name="TextBox 6">
            <a:extLst>
              <a:ext uri="{FF2B5EF4-FFF2-40B4-BE49-F238E27FC236}">
                <a16:creationId xmlns:a16="http://schemas.microsoft.com/office/drawing/2014/main" id="{2D1E696C-312D-4EF3-BE89-91A3EA4BA8D3}"/>
              </a:ext>
            </a:extLst>
          </p:cNvPr>
          <p:cNvSpPr txBox="1"/>
          <p:nvPr/>
        </p:nvSpPr>
        <p:spPr>
          <a:xfrm>
            <a:off x="457200" y="5095875"/>
            <a:ext cx="3695700" cy="1200329"/>
          </a:xfrm>
          <a:prstGeom prst="rect">
            <a:avLst/>
          </a:prstGeom>
          <a:noFill/>
        </p:spPr>
        <p:txBody>
          <a:bodyPr wrap="square" rtlCol="0">
            <a:spAutoFit/>
          </a:bodyPr>
          <a:lstStyle/>
          <a:p>
            <a:r>
              <a:rPr lang="en-GB" sz="2400" b="1" dirty="0"/>
              <a:t>Blocks to be demolished:</a:t>
            </a:r>
          </a:p>
          <a:p>
            <a:pPr marL="285750" indent="-285750">
              <a:buFontTx/>
              <a:buChar char="-"/>
            </a:pPr>
            <a:r>
              <a:rPr lang="en-GB" sz="2400" dirty="0" err="1"/>
              <a:t>Durston</a:t>
            </a:r>
            <a:endParaRPr lang="en-GB" sz="2400" dirty="0"/>
          </a:p>
          <a:p>
            <a:pPr marL="285750" indent="-285750">
              <a:buFontTx/>
              <a:buChar char="-"/>
            </a:pPr>
            <a:r>
              <a:rPr lang="en-GB" sz="2400" dirty="0"/>
              <a:t>Cannington</a:t>
            </a:r>
          </a:p>
        </p:txBody>
      </p:sp>
      <p:pic>
        <p:nvPicPr>
          <p:cNvPr id="8" name="Picture 7">
            <a:extLst>
              <a:ext uri="{FF2B5EF4-FFF2-40B4-BE49-F238E27FC236}">
                <a16:creationId xmlns:a16="http://schemas.microsoft.com/office/drawing/2014/main" id="{B391DBD7-F74F-4245-A212-DD7A49790D9B}"/>
              </a:ext>
            </a:extLst>
          </p:cNvPr>
          <p:cNvPicPr>
            <a:picLocks noChangeAspect="1"/>
          </p:cNvPicPr>
          <p:nvPr/>
        </p:nvPicPr>
        <p:blipFill>
          <a:blip r:embed="rId3"/>
          <a:stretch>
            <a:fillRect/>
          </a:stretch>
        </p:blipFill>
        <p:spPr>
          <a:xfrm>
            <a:off x="9879995" y="285628"/>
            <a:ext cx="1883380" cy="2714782"/>
          </a:xfrm>
          <a:prstGeom prst="rect">
            <a:avLst/>
          </a:prstGeom>
        </p:spPr>
      </p:pic>
    </p:spTree>
    <p:extLst>
      <p:ext uri="{BB962C8B-B14F-4D97-AF65-F5344CB8AC3E}">
        <p14:creationId xmlns:p14="http://schemas.microsoft.com/office/powerpoint/2010/main" val="3046534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lstStyle/>
          <a:p>
            <a:r>
              <a:rPr lang="en-GB" dirty="0"/>
              <a:t>Proposed </a:t>
            </a:r>
            <a:r>
              <a:rPr lang="en-GB" b="1" dirty="0"/>
              <a:t>Phase 4</a:t>
            </a:r>
            <a:r>
              <a:rPr lang="en-GB" dirty="0"/>
              <a:t> Development</a:t>
            </a:r>
          </a:p>
        </p:txBody>
      </p:sp>
      <p:pic>
        <p:nvPicPr>
          <p:cNvPr id="5" name="Picture 4">
            <a:extLst>
              <a:ext uri="{FF2B5EF4-FFF2-40B4-BE49-F238E27FC236}">
                <a16:creationId xmlns:a16="http://schemas.microsoft.com/office/drawing/2014/main" id="{4B2D3827-086C-41CD-81EC-23EEA4DF6987}"/>
              </a:ext>
            </a:extLst>
          </p:cNvPr>
          <p:cNvPicPr>
            <a:picLocks noChangeAspect="1"/>
          </p:cNvPicPr>
          <p:nvPr/>
        </p:nvPicPr>
        <p:blipFill>
          <a:blip r:embed="rId2"/>
          <a:stretch>
            <a:fillRect/>
          </a:stretch>
        </p:blipFill>
        <p:spPr>
          <a:xfrm>
            <a:off x="4686301" y="285629"/>
            <a:ext cx="7089908" cy="6404347"/>
          </a:xfrm>
          <a:prstGeom prst="rect">
            <a:avLst/>
          </a:prstGeom>
        </p:spPr>
      </p:pic>
      <p:sp>
        <p:nvSpPr>
          <p:cNvPr id="6" name="TextBox 5">
            <a:extLst>
              <a:ext uri="{FF2B5EF4-FFF2-40B4-BE49-F238E27FC236}">
                <a16:creationId xmlns:a16="http://schemas.microsoft.com/office/drawing/2014/main" id="{A3D57B5F-7F3E-473B-8664-74462DAC3F8C}"/>
              </a:ext>
            </a:extLst>
          </p:cNvPr>
          <p:cNvSpPr txBox="1"/>
          <p:nvPr/>
        </p:nvSpPr>
        <p:spPr>
          <a:xfrm>
            <a:off x="361950" y="3048000"/>
            <a:ext cx="3695700" cy="1815882"/>
          </a:xfrm>
          <a:prstGeom prst="rect">
            <a:avLst/>
          </a:prstGeom>
          <a:noFill/>
          <a:ln>
            <a:solidFill>
              <a:schemeClr val="accent1">
                <a:lumMod val="75000"/>
              </a:schemeClr>
            </a:solidFill>
          </a:ln>
        </p:spPr>
        <p:txBody>
          <a:bodyPr wrap="square" rtlCol="0">
            <a:spAutoFit/>
          </a:bodyPr>
          <a:lstStyle/>
          <a:p>
            <a:r>
              <a:rPr lang="en-GB" sz="2800" u="sng" dirty="0"/>
              <a:t>Estimated Construction Period: </a:t>
            </a:r>
          </a:p>
          <a:p>
            <a:r>
              <a:rPr lang="en-GB" sz="2800" b="1" dirty="0"/>
              <a:t>November 2029 – October 2031</a:t>
            </a:r>
          </a:p>
        </p:txBody>
      </p:sp>
      <p:pic>
        <p:nvPicPr>
          <p:cNvPr id="7" name="Picture 6">
            <a:extLst>
              <a:ext uri="{FF2B5EF4-FFF2-40B4-BE49-F238E27FC236}">
                <a16:creationId xmlns:a16="http://schemas.microsoft.com/office/drawing/2014/main" id="{00A1D3C9-BB78-4785-AF29-166E0912272C}"/>
              </a:ext>
            </a:extLst>
          </p:cNvPr>
          <p:cNvPicPr>
            <a:picLocks noChangeAspect="1"/>
          </p:cNvPicPr>
          <p:nvPr/>
        </p:nvPicPr>
        <p:blipFill>
          <a:blip r:embed="rId3"/>
          <a:stretch>
            <a:fillRect/>
          </a:stretch>
        </p:blipFill>
        <p:spPr>
          <a:xfrm>
            <a:off x="9892829" y="285629"/>
            <a:ext cx="1883380" cy="2714782"/>
          </a:xfrm>
          <a:prstGeom prst="rect">
            <a:avLst/>
          </a:prstGeom>
        </p:spPr>
      </p:pic>
      <p:sp>
        <p:nvSpPr>
          <p:cNvPr id="9" name="TextBox 8">
            <a:extLst>
              <a:ext uri="{FF2B5EF4-FFF2-40B4-BE49-F238E27FC236}">
                <a16:creationId xmlns:a16="http://schemas.microsoft.com/office/drawing/2014/main" id="{DCC2AD81-5D22-46FF-889C-3CF2FE3D9C52}"/>
              </a:ext>
            </a:extLst>
          </p:cNvPr>
          <p:cNvSpPr txBox="1"/>
          <p:nvPr/>
        </p:nvSpPr>
        <p:spPr>
          <a:xfrm>
            <a:off x="704850" y="5191125"/>
            <a:ext cx="3352800" cy="923330"/>
          </a:xfrm>
          <a:prstGeom prst="rect">
            <a:avLst/>
          </a:prstGeom>
          <a:noFill/>
        </p:spPr>
        <p:txBody>
          <a:bodyPr wrap="square" rtlCol="0">
            <a:spAutoFit/>
          </a:bodyPr>
          <a:lstStyle/>
          <a:p>
            <a:r>
              <a:rPr lang="en-GB" dirty="0">
                <a:solidFill>
                  <a:schemeClr val="accent6">
                    <a:lumMod val="75000"/>
                  </a:schemeClr>
                </a:solidFill>
              </a:rPr>
              <a:t>Some residents will be able to move into their new homes at completion of this phase</a:t>
            </a:r>
          </a:p>
        </p:txBody>
      </p:sp>
    </p:spTree>
    <p:extLst>
      <p:ext uri="{BB962C8B-B14F-4D97-AF65-F5344CB8AC3E}">
        <p14:creationId xmlns:p14="http://schemas.microsoft.com/office/powerpoint/2010/main" val="403673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normAutofit fontScale="90000"/>
          </a:bodyPr>
          <a:lstStyle/>
          <a:p>
            <a:r>
              <a:rPr lang="en-GB" dirty="0"/>
              <a:t>Sites to be cleared/</a:t>
            </a:r>
            <a:br>
              <a:rPr lang="en-GB" dirty="0"/>
            </a:br>
            <a:r>
              <a:rPr lang="en-GB" b="1" dirty="0"/>
              <a:t>demolished to enable Phases 5 &amp; 6</a:t>
            </a:r>
          </a:p>
        </p:txBody>
      </p:sp>
      <p:pic>
        <p:nvPicPr>
          <p:cNvPr id="5" name="Picture 4">
            <a:extLst>
              <a:ext uri="{FF2B5EF4-FFF2-40B4-BE49-F238E27FC236}">
                <a16:creationId xmlns:a16="http://schemas.microsoft.com/office/drawing/2014/main" id="{3D122CAB-EAAF-4F03-821C-E3A905DB0048}"/>
              </a:ext>
            </a:extLst>
          </p:cNvPr>
          <p:cNvPicPr>
            <a:picLocks noChangeAspect="1"/>
          </p:cNvPicPr>
          <p:nvPr/>
        </p:nvPicPr>
        <p:blipFill>
          <a:blip r:embed="rId2"/>
          <a:stretch>
            <a:fillRect/>
          </a:stretch>
        </p:blipFill>
        <p:spPr>
          <a:xfrm>
            <a:off x="4714875" y="253879"/>
            <a:ext cx="7099433" cy="6421641"/>
          </a:xfrm>
          <a:prstGeom prst="rect">
            <a:avLst/>
          </a:prstGeom>
        </p:spPr>
      </p:pic>
      <p:sp>
        <p:nvSpPr>
          <p:cNvPr id="6" name="TextBox 5">
            <a:extLst>
              <a:ext uri="{FF2B5EF4-FFF2-40B4-BE49-F238E27FC236}">
                <a16:creationId xmlns:a16="http://schemas.microsoft.com/office/drawing/2014/main" id="{3F46AF5D-364A-4F3E-9731-54D68088B34D}"/>
              </a:ext>
            </a:extLst>
          </p:cNvPr>
          <p:cNvSpPr txBox="1"/>
          <p:nvPr/>
        </p:nvSpPr>
        <p:spPr>
          <a:xfrm>
            <a:off x="457200" y="3429000"/>
            <a:ext cx="3695700" cy="1384995"/>
          </a:xfrm>
          <a:prstGeom prst="rect">
            <a:avLst/>
          </a:prstGeom>
          <a:noFill/>
          <a:ln>
            <a:solidFill>
              <a:srgbClr val="FF0000"/>
            </a:solidFill>
          </a:ln>
        </p:spPr>
        <p:txBody>
          <a:bodyPr wrap="square" rtlCol="0">
            <a:spAutoFit/>
          </a:bodyPr>
          <a:lstStyle/>
          <a:p>
            <a:r>
              <a:rPr lang="en-GB" sz="2800" dirty="0"/>
              <a:t>Indicative/Approximate Demolition date: </a:t>
            </a:r>
          </a:p>
          <a:p>
            <a:r>
              <a:rPr lang="en-GB" sz="2800" b="1" dirty="0"/>
              <a:t>November 2031</a:t>
            </a:r>
          </a:p>
        </p:txBody>
      </p:sp>
      <p:sp>
        <p:nvSpPr>
          <p:cNvPr id="7" name="TextBox 6">
            <a:extLst>
              <a:ext uri="{FF2B5EF4-FFF2-40B4-BE49-F238E27FC236}">
                <a16:creationId xmlns:a16="http://schemas.microsoft.com/office/drawing/2014/main" id="{0810165C-E580-446C-8EF0-C9963BBE09D1}"/>
              </a:ext>
            </a:extLst>
          </p:cNvPr>
          <p:cNvSpPr txBox="1"/>
          <p:nvPr/>
        </p:nvSpPr>
        <p:spPr>
          <a:xfrm>
            <a:off x="457200" y="5095875"/>
            <a:ext cx="3695700" cy="830997"/>
          </a:xfrm>
          <a:prstGeom prst="rect">
            <a:avLst/>
          </a:prstGeom>
          <a:noFill/>
        </p:spPr>
        <p:txBody>
          <a:bodyPr wrap="square" rtlCol="0">
            <a:spAutoFit/>
          </a:bodyPr>
          <a:lstStyle/>
          <a:p>
            <a:r>
              <a:rPr lang="en-GB" sz="2400" b="1" dirty="0"/>
              <a:t>Blocks to be demolished:</a:t>
            </a:r>
          </a:p>
          <a:p>
            <a:pPr marL="285750" indent="-285750">
              <a:buFontTx/>
              <a:buChar char="-"/>
            </a:pPr>
            <a:r>
              <a:rPr lang="en-GB" sz="2400" dirty="0" err="1"/>
              <a:t>Chelwood</a:t>
            </a:r>
            <a:endParaRPr lang="en-GB" sz="2400" dirty="0"/>
          </a:p>
        </p:txBody>
      </p:sp>
      <p:pic>
        <p:nvPicPr>
          <p:cNvPr id="8" name="Picture 7">
            <a:extLst>
              <a:ext uri="{FF2B5EF4-FFF2-40B4-BE49-F238E27FC236}">
                <a16:creationId xmlns:a16="http://schemas.microsoft.com/office/drawing/2014/main" id="{FA8F2426-A355-47FA-B036-D9ED6266C6A8}"/>
              </a:ext>
            </a:extLst>
          </p:cNvPr>
          <p:cNvPicPr>
            <a:picLocks noChangeAspect="1"/>
          </p:cNvPicPr>
          <p:nvPr/>
        </p:nvPicPr>
        <p:blipFill>
          <a:blip r:embed="rId3"/>
          <a:stretch>
            <a:fillRect/>
          </a:stretch>
        </p:blipFill>
        <p:spPr>
          <a:xfrm>
            <a:off x="9930928" y="253879"/>
            <a:ext cx="1883380" cy="2714782"/>
          </a:xfrm>
          <a:prstGeom prst="rect">
            <a:avLst/>
          </a:prstGeom>
        </p:spPr>
      </p:pic>
    </p:spTree>
    <p:extLst>
      <p:ext uri="{BB962C8B-B14F-4D97-AF65-F5344CB8AC3E}">
        <p14:creationId xmlns:p14="http://schemas.microsoft.com/office/powerpoint/2010/main" val="422445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lstStyle/>
          <a:p>
            <a:r>
              <a:rPr lang="en-GB" dirty="0"/>
              <a:t>Proposed </a:t>
            </a:r>
            <a:r>
              <a:rPr lang="en-GB" b="1" dirty="0"/>
              <a:t>Phase 5 </a:t>
            </a:r>
            <a:r>
              <a:rPr lang="en-GB" dirty="0"/>
              <a:t>Development</a:t>
            </a:r>
          </a:p>
        </p:txBody>
      </p:sp>
      <p:pic>
        <p:nvPicPr>
          <p:cNvPr id="5" name="Picture 4">
            <a:extLst>
              <a:ext uri="{FF2B5EF4-FFF2-40B4-BE49-F238E27FC236}">
                <a16:creationId xmlns:a16="http://schemas.microsoft.com/office/drawing/2014/main" id="{6E6A6F30-1D33-4773-8864-24EA3CE65703}"/>
              </a:ext>
            </a:extLst>
          </p:cNvPr>
          <p:cNvPicPr>
            <a:picLocks noChangeAspect="1"/>
          </p:cNvPicPr>
          <p:nvPr/>
        </p:nvPicPr>
        <p:blipFill>
          <a:blip r:embed="rId2"/>
          <a:stretch>
            <a:fillRect/>
          </a:stretch>
        </p:blipFill>
        <p:spPr>
          <a:xfrm>
            <a:off x="4743450" y="225303"/>
            <a:ext cx="7032757" cy="6460424"/>
          </a:xfrm>
          <a:prstGeom prst="rect">
            <a:avLst/>
          </a:prstGeom>
        </p:spPr>
      </p:pic>
      <p:sp>
        <p:nvSpPr>
          <p:cNvPr id="6" name="TextBox 5">
            <a:extLst>
              <a:ext uri="{FF2B5EF4-FFF2-40B4-BE49-F238E27FC236}">
                <a16:creationId xmlns:a16="http://schemas.microsoft.com/office/drawing/2014/main" id="{FEAA83B9-8E1A-4C7E-BB28-DF178D46038B}"/>
              </a:ext>
            </a:extLst>
          </p:cNvPr>
          <p:cNvSpPr txBox="1"/>
          <p:nvPr/>
        </p:nvSpPr>
        <p:spPr>
          <a:xfrm>
            <a:off x="361950" y="3048000"/>
            <a:ext cx="3695700" cy="1815882"/>
          </a:xfrm>
          <a:prstGeom prst="rect">
            <a:avLst/>
          </a:prstGeom>
          <a:noFill/>
          <a:ln>
            <a:solidFill>
              <a:schemeClr val="accent1">
                <a:lumMod val="75000"/>
              </a:schemeClr>
            </a:solidFill>
          </a:ln>
        </p:spPr>
        <p:txBody>
          <a:bodyPr wrap="square" rtlCol="0">
            <a:spAutoFit/>
          </a:bodyPr>
          <a:lstStyle/>
          <a:p>
            <a:r>
              <a:rPr lang="en-GB" sz="2800" u="sng" dirty="0"/>
              <a:t>Estimated Construction Period: </a:t>
            </a:r>
          </a:p>
          <a:p>
            <a:r>
              <a:rPr lang="en-GB" sz="2800" b="1" dirty="0"/>
              <a:t>November 2031 – October 2033</a:t>
            </a:r>
          </a:p>
        </p:txBody>
      </p:sp>
      <p:pic>
        <p:nvPicPr>
          <p:cNvPr id="8" name="Picture 7">
            <a:extLst>
              <a:ext uri="{FF2B5EF4-FFF2-40B4-BE49-F238E27FC236}">
                <a16:creationId xmlns:a16="http://schemas.microsoft.com/office/drawing/2014/main" id="{4988ABD0-679A-4463-90F3-A068D470E296}"/>
              </a:ext>
            </a:extLst>
          </p:cNvPr>
          <p:cNvPicPr>
            <a:picLocks noChangeAspect="1"/>
          </p:cNvPicPr>
          <p:nvPr/>
        </p:nvPicPr>
        <p:blipFill>
          <a:blip r:embed="rId3"/>
          <a:stretch>
            <a:fillRect/>
          </a:stretch>
        </p:blipFill>
        <p:spPr>
          <a:xfrm>
            <a:off x="9892827" y="225303"/>
            <a:ext cx="1883380" cy="2714782"/>
          </a:xfrm>
          <a:prstGeom prst="rect">
            <a:avLst/>
          </a:prstGeom>
        </p:spPr>
      </p:pic>
      <p:sp>
        <p:nvSpPr>
          <p:cNvPr id="9" name="TextBox 8">
            <a:extLst>
              <a:ext uri="{FF2B5EF4-FFF2-40B4-BE49-F238E27FC236}">
                <a16:creationId xmlns:a16="http://schemas.microsoft.com/office/drawing/2014/main" id="{E986865D-A993-432D-BB8E-B6AA865D70CE}"/>
              </a:ext>
            </a:extLst>
          </p:cNvPr>
          <p:cNvSpPr txBox="1"/>
          <p:nvPr/>
        </p:nvSpPr>
        <p:spPr>
          <a:xfrm>
            <a:off x="704850" y="5191125"/>
            <a:ext cx="3352800" cy="1477328"/>
          </a:xfrm>
          <a:prstGeom prst="rect">
            <a:avLst/>
          </a:prstGeom>
          <a:noFill/>
        </p:spPr>
        <p:txBody>
          <a:bodyPr wrap="square" rtlCol="0">
            <a:spAutoFit/>
          </a:bodyPr>
          <a:lstStyle/>
          <a:p>
            <a:r>
              <a:rPr lang="en-GB" dirty="0">
                <a:solidFill>
                  <a:schemeClr val="accent6">
                    <a:lumMod val="75000"/>
                  </a:schemeClr>
                </a:solidFill>
              </a:rPr>
              <a:t>By the end of this phase we expect the last few residents will have been re-housed to new homes. The council will endeavour to make this earlier.</a:t>
            </a:r>
          </a:p>
        </p:txBody>
      </p:sp>
    </p:spTree>
    <p:extLst>
      <p:ext uri="{BB962C8B-B14F-4D97-AF65-F5344CB8AC3E}">
        <p14:creationId xmlns:p14="http://schemas.microsoft.com/office/powerpoint/2010/main" val="1261841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lstStyle/>
          <a:p>
            <a:r>
              <a:rPr lang="en-GB" dirty="0"/>
              <a:t>Proposed </a:t>
            </a:r>
            <a:r>
              <a:rPr lang="en-GB" b="1" dirty="0"/>
              <a:t>Phase 6 </a:t>
            </a:r>
            <a:r>
              <a:rPr lang="en-GB" dirty="0"/>
              <a:t>Development</a:t>
            </a:r>
          </a:p>
        </p:txBody>
      </p:sp>
      <p:pic>
        <p:nvPicPr>
          <p:cNvPr id="5" name="Picture 4">
            <a:extLst>
              <a:ext uri="{FF2B5EF4-FFF2-40B4-BE49-F238E27FC236}">
                <a16:creationId xmlns:a16="http://schemas.microsoft.com/office/drawing/2014/main" id="{E945AA10-D817-4958-A62D-9E551EAC2E52}"/>
              </a:ext>
            </a:extLst>
          </p:cNvPr>
          <p:cNvPicPr>
            <a:picLocks noChangeAspect="1"/>
          </p:cNvPicPr>
          <p:nvPr/>
        </p:nvPicPr>
        <p:blipFill>
          <a:blip r:embed="rId2"/>
          <a:stretch>
            <a:fillRect/>
          </a:stretch>
        </p:blipFill>
        <p:spPr>
          <a:xfrm>
            <a:off x="4886326" y="257053"/>
            <a:ext cx="6937506" cy="6411807"/>
          </a:xfrm>
          <a:prstGeom prst="rect">
            <a:avLst/>
          </a:prstGeom>
        </p:spPr>
      </p:pic>
      <p:sp>
        <p:nvSpPr>
          <p:cNvPr id="6" name="TextBox 5">
            <a:extLst>
              <a:ext uri="{FF2B5EF4-FFF2-40B4-BE49-F238E27FC236}">
                <a16:creationId xmlns:a16="http://schemas.microsoft.com/office/drawing/2014/main" id="{409174BD-C5BA-4D24-A43A-542EBE8B9790}"/>
              </a:ext>
            </a:extLst>
          </p:cNvPr>
          <p:cNvSpPr txBox="1"/>
          <p:nvPr/>
        </p:nvSpPr>
        <p:spPr>
          <a:xfrm>
            <a:off x="361950" y="3048000"/>
            <a:ext cx="3695700" cy="1815882"/>
          </a:xfrm>
          <a:prstGeom prst="rect">
            <a:avLst/>
          </a:prstGeom>
          <a:noFill/>
          <a:ln>
            <a:solidFill>
              <a:schemeClr val="accent1">
                <a:lumMod val="75000"/>
              </a:schemeClr>
            </a:solidFill>
          </a:ln>
        </p:spPr>
        <p:txBody>
          <a:bodyPr wrap="square" rtlCol="0">
            <a:spAutoFit/>
          </a:bodyPr>
          <a:lstStyle/>
          <a:p>
            <a:r>
              <a:rPr lang="en-GB" sz="2800" u="sng" dirty="0"/>
              <a:t>Estimated Construction Period: </a:t>
            </a:r>
          </a:p>
          <a:p>
            <a:r>
              <a:rPr lang="en-GB" sz="2800" b="1" dirty="0"/>
              <a:t>November 2033 – October 2035</a:t>
            </a:r>
          </a:p>
        </p:txBody>
      </p:sp>
      <p:pic>
        <p:nvPicPr>
          <p:cNvPr id="7" name="Picture 6">
            <a:extLst>
              <a:ext uri="{FF2B5EF4-FFF2-40B4-BE49-F238E27FC236}">
                <a16:creationId xmlns:a16="http://schemas.microsoft.com/office/drawing/2014/main" id="{F0925F30-E698-47CB-8689-1D6E224054B2}"/>
              </a:ext>
            </a:extLst>
          </p:cNvPr>
          <p:cNvPicPr>
            <a:picLocks noChangeAspect="1"/>
          </p:cNvPicPr>
          <p:nvPr/>
        </p:nvPicPr>
        <p:blipFill>
          <a:blip r:embed="rId3"/>
          <a:stretch>
            <a:fillRect/>
          </a:stretch>
        </p:blipFill>
        <p:spPr>
          <a:xfrm>
            <a:off x="9940452" y="257053"/>
            <a:ext cx="1883380" cy="2714782"/>
          </a:xfrm>
          <a:prstGeom prst="rect">
            <a:avLst/>
          </a:prstGeom>
        </p:spPr>
      </p:pic>
    </p:spTree>
    <p:extLst>
      <p:ext uri="{BB962C8B-B14F-4D97-AF65-F5344CB8AC3E}">
        <p14:creationId xmlns:p14="http://schemas.microsoft.com/office/powerpoint/2010/main" val="1993967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normAutofit fontScale="90000"/>
          </a:bodyPr>
          <a:lstStyle/>
          <a:p>
            <a:r>
              <a:rPr lang="en-GB" dirty="0"/>
              <a:t>Sites to be cleared/</a:t>
            </a:r>
            <a:br>
              <a:rPr lang="en-GB" dirty="0"/>
            </a:br>
            <a:r>
              <a:rPr lang="en-GB" b="1" dirty="0"/>
              <a:t>demolished to enable Phase 7</a:t>
            </a:r>
          </a:p>
        </p:txBody>
      </p:sp>
      <p:pic>
        <p:nvPicPr>
          <p:cNvPr id="5" name="Picture 4">
            <a:extLst>
              <a:ext uri="{FF2B5EF4-FFF2-40B4-BE49-F238E27FC236}">
                <a16:creationId xmlns:a16="http://schemas.microsoft.com/office/drawing/2014/main" id="{70F1BB58-3F65-48E2-8171-78835C12B480}"/>
              </a:ext>
            </a:extLst>
          </p:cNvPr>
          <p:cNvPicPr>
            <a:picLocks noChangeAspect="1"/>
          </p:cNvPicPr>
          <p:nvPr/>
        </p:nvPicPr>
        <p:blipFill>
          <a:blip r:embed="rId2"/>
          <a:stretch>
            <a:fillRect/>
          </a:stretch>
        </p:blipFill>
        <p:spPr>
          <a:xfrm>
            <a:off x="4933950" y="263404"/>
            <a:ext cx="6880355" cy="6389516"/>
          </a:xfrm>
          <a:prstGeom prst="rect">
            <a:avLst/>
          </a:prstGeom>
        </p:spPr>
      </p:pic>
      <p:sp>
        <p:nvSpPr>
          <p:cNvPr id="6" name="TextBox 5">
            <a:extLst>
              <a:ext uri="{FF2B5EF4-FFF2-40B4-BE49-F238E27FC236}">
                <a16:creationId xmlns:a16="http://schemas.microsoft.com/office/drawing/2014/main" id="{5AE6C030-C69D-4713-8A86-B06939656629}"/>
              </a:ext>
            </a:extLst>
          </p:cNvPr>
          <p:cNvSpPr txBox="1"/>
          <p:nvPr/>
        </p:nvSpPr>
        <p:spPr>
          <a:xfrm>
            <a:off x="457200" y="3429000"/>
            <a:ext cx="3695700" cy="1384995"/>
          </a:xfrm>
          <a:prstGeom prst="rect">
            <a:avLst/>
          </a:prstGeom>
          <a:noFill/>
        </p:spPr>
        <p:txBody>
          <a:bodyPr wrap="square" rtlCol="0">
            <a:spAutoFit/>
          </a:bodyPr>
          <a:lstStyle/>
          <a:p>
            <a:r>
              <a:rPr lang="en-GB" sz="2800" dirty="0"/>
              <a:t>Indicative/Approximate Demolition date: </a:t>
            </a:r>
          </a:p>
          <a:p>
            <a:r>
              <a:rPr lang="en-GB" sz="2800" b="1" dirty="0"/>
              <a:t>November 2035</a:t>
            </a:r>
          </a:p>
        </p:txBody>
      </p:sp>
      <p:sp>
        <p:nvSpPr>
          <p:cNvPr id="7" name="TextBox 6">
            <a:extLst>
              <a:ext uri="{FF2B5EF4-FFF2-40B4-BE49-F238E27FC236}">
                <a16:creationId xmlns:a16="http://schemas.microsoft.com/office/drawing/2014/main" id="{46FA9E70-A882-4657-9A7E-141391F1D80D}"/>
              </a:ext>
            </a:extLst>
          </p:cNvPr>
          <p:cNvSpPr txBox="1"/>
          <p:nvPr/>
        </p:nvSpPr>
        <p:spPr>
          <a:xfrm>
            <a:off x="457200" y="5095875"/>
            <a:ext cx="3695700" cy="830997"/>
          </a:xfrm>
          <a:prstGeom prst="rect">
            <a:avLst/>
          </a:prstGeom>
          <a:noFill/>
        </p:spPr>
        <p:txBody>
          <a:bodyPr wrap="square" rtlCol="0">
            <a:spAutoFit/>
          </a:bodyPr>
          <a:lstStyle/>
          <a:p>
            <a:r>
              <a:rPr lang="en-GB" sz="2400" b="1" dirty="0"/>
              <a:t>Blocks to be demolished:</a:t>
            </a:r>
          </a:p>
          <a:p>
            <a:pPr marL="285750" indent="-285750">
              <a:buFontTx/>
              <a:buChar char="-"/>
            </a:pPr>
            <a:r>
              <a:rPr lang="en-GB" sz="2400" dirty="0"/>
              <a:t>Langridge</a:t>
            </a:r>
          </a:p>
        </p:txBody>
      </p:sp>
      <p:pic>
        <p:nvPicPr>
          <p:cNvPr id="8" name="Picture 7">
            <a:extLst>
              <a:ext uri="{FF2B5EF4-FFF2-40B4-BE49-F238E27FC236}">
                <a16:creationId xmlns:a16="http://schemas.microsoft.com/office/drawing/2014/main" id="{98690665-26DF-4612-918F-A72F89DC1F73}"/>
              </a:ext>
            </a:extLst>
          </p:cNvPr>
          <p:cNvPicPr>
            <a:picLocks noChangeAspect="1"/>
          </p:cNvPicPr>
          <p:nvPr/>
        </p:nvPicPr>
        <p:blipFill>
          <a:blip r:embed="rId3"/>
          <a:stretch>
            <a:fillRect/>
          </a:stretch>
        </p:blipFill>
        <p:spPr>
          <a:xfrm>
            <a:off x="9930925" y="263404"/>
            <a:ext cx="1883380" cy="2714782"/>
          </a:xfrm>
          <a:prstGeom prst="rect">
            <a:avLst/>
          </a:prstGeom>
        </p:spPr>
      </p:pic>
    </p:spTree>
    <p:extLst>
      <p:ext uri="{BB962C8B-B14F-4D97-AF65-F5344CB8AC3E}">
        <p14:creationId xmlns:p14="http://schemas.microsoft.com/office/powerpoint/2010/main" val="761659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EA314A-E02A-4CA9-94F8-30A53CB31087}"/>
              </a:ext>
            </a:extLst>
          </p:cNvPr>
          <p:cNvPicPr>
            <a:picLocks noChangeAspect="1"/>
          </p:cNvPicPr>
          <p:nvPr/>
        </p:nvPicPr>
        <p:blipFill rotWithShape="1">
          <a:blip r:embed="rId2"/>
          <a:srcRect l="-1" t="6407" r="-217" b="5983"/>
          <a:stretch/>
        </p:blipFill>
        <p:spPr>
          <a:xfrm>
            <a:off x="0" y="26504"/>
            <a:ext cx="12218504" cy="6838122"/>
          </a:xfrm>
          <a:prstGeom prst="rect">
            <a:avLst/>
          </a:prstGeom>
        </p:spPr>
      </p:pic>
      <p:pic>
        <p:nvPicPr>
          <p:cNvPr id="6" name="Picture 5">
            <a:extLst>
              <a:ext uri="{FF2B5EF4-FFF2-40B4-BE49-F238E27FC236}">
                <a16:creationId xmlns:a16="http://schemas.microsoft.com/office/drawing/2014/main" id="{157FE73A-A6D5-A14C-B66F-44041A24A542}"/>
              </a:ext>
            </a:extLst>
          </p:cNvPr>
          <p:cNvPicPr>
            <a:picLocks noChangeAspect="1"/>
          </p:cNvPicPr>
          <p:nvPr/>
        </p:nvPicPr>
        <p:blipFill rotWithShape="1">
          <a:blip r:embed="rId3">
            <a:extLst>
              <a:ext uri="{28A0092B-C50C-407E-A947-70E740481C1C}">
                <a14:useLocalDpi xmlns:a14="http://schemas.microsoft.com/office/drawing/2010/main" val="0"/>
              </a:ext>
            </a:extLst>
          </a:blip>
          <a:srcRect t="51698"/>
          <a:stretch/>
        </p:blipFill>
        <p:spPr>
          <a:xfrm>
            <a:off x="0" y="6048259"/>
            <a:ext cx="12192000" cy="539827"/>
          </a:xfrm>
          <a:prstGeom prst="rect">
            <a:avLst/>
          </a:prstGeom>
        </p:spPr>
      </p:pic>
      <p:sp>
        <p:nvSpPr>
          <p:cNvPr id="4" name="TextBox 3"/>
          <p:cNvSpPr txBox="1"/>
          <p:nvPr/>
        </p:nvSpPr>
        <p:spPr>
          <a:xfrm>
            <a:off x="0" y="6588087"/>
            <a:ext cx="12192000" cy="473725"/>
          </a:xfrm>
          <a:prstGeom prst="rect">
            <a:avLst/>
          </a:prstGeom>
          <a:solidFill>
            <a:schemeClr val="bg1"/>
          </a:solidFill>
        </p:spPr>
        <p:txBody>
          <a:bodyPr wrap="square" rtlCol="0">
            <a:spAutoFit/>
          </a:bodyPr>
          <a:lstStyle/>
          <a:p>
            <a:endParaRPr lang="en-GB" dirty="0"/>
          </a:p>
        </p:txBody>
      </p:sp>
      <p:pic>
        <p:nvPicPr>
          <p:cNvPr id="7" name="Picture 6"/>
          <p:cNvPicPr>
            <a:picLocks noChangeAspect="1"/>
          </p:cNvPicPr>
          <p:nvPr/>
        </p:nvPicPr>
        <p:blipFill rotWithShape="1">
          <a:blip r:embed="rId4"/>
          <a:srcRect l="16848" t="8994" r="14461" b="8633"/>
          <a:stretch/>
        </p:blipFill>
        <p:spPr>
          <a:xfrm rot="16200000">
            <a:off x="807452" y="5813684"/>
            <a:ext cx="418640" cy="2033543"/>
          </a:xfrm>
          <a:prstGeom prst="rect">
            <a:avLst/>
          </a:prstGeom>
        </p:spPr>
      </p:pic>
      <p:pic>
        <p:nvPicPr>
          <p:cNvPr id="8" name="Picture 7">
            <a:extLst>
              <a:ext uri="{FF2B5EF4-FFF2-40B4-BE49-F238E27FC236}">
                <a16:creationId xmlns:a16="http://schemas.microsoft.com/office/drawing/2014/main" id="{ECBF3548-107E-5E4C-9B9C-B92E98A75DBF}"/>
              </a:ext>
            </a:extLst>
          </p:cNvPr>
          <p:cNvPicPr>
            <a:picLocks noChangeAspect="1"/>
          </p:cNvPicPr>
          <p:nvPr/>
        </p:nvPicPr>
        <p:blipFill rotWithShape="1">
          <a:blip r:embed="rId5"/>
          <a:srcRect t="27249" b="29365"/>
          <a:stretch/>
        </p:blipFill>
        <p:spPr>
          <a:xfrm>
            <a:off x="10540406" y="6597430"/>
            <a:ext cx="1434929" cy="442346"/>
          </a:xfrm>
          <a:prstGeom prst="rect">
            <a:avLst/>
          </a:prstGeom>
        </p:spPr>
      </p:pic>
      <p:sp>
        <p:nvSpPr>
          <p:cNvPr id="10" name="Content Placeholder 2">
            <a:extLst>
              <a:ext uri="{FF2B5EF4-FFF2-40B4-BE49-F238E27FC236}">
                <a16:creationId xmlns:a16="http://schemas.microsoft.com/office/drawing/2014/main" id="{CF94924B-DCC0-4E2C-B98B-7C6000C61D97}"/>
              </a:ext>
            </a:extLst>
          </p:cNvPr>
          <p:cNvSpPr txBox="1">
            <a:spLocks/>
          </p:cNvSpPr>
          <p:nvPr/>
        </p:nvSpPr>
        <p:spPr>
          <a:xfrm>
            <a:off x="366395" y="1349828"/>
            <a:ext cx="11459210" cy="3143795"/>
          </a:xfrm>
          <a:prstGeom prst="rect">
            <a:avLst/>
          </a:prstGeom>
          <a:solidFill>
            <a:schemeClr val="accent2">
              <a:lumMod val="20000"/>
              <a:lumOff val="80000"/>
            </a:schemeClr>
          </a:solidFill>
          <a:ln w="19050">
            <a:solidFill>
              <a:schemeClr val="accent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3200" dirty="0">
                <a:latin typeface="Arial" panose="020B0604020202020204" pitchFamily="34" charset="0"/>
                <a:ea typeface="Times New Roman" panose="02020603050405020304" pitchFamily="18" charset="0"/>
              </a:rPr>
              <a:t>This report sets out the </a:t>
            </a:r>
            <a:r>
              <a:rPr lang="en-GB" sz="3200" b="1" dirty="0">
                <a:latin typeface="Arial" panose="020B0604020202020204" pitchFamily="34" charset="0"/>
                <a:ea typeface="Times New Roman" panose="02020603050405020304" pitchFamily="18" charset="0"/>
              </a:rPr>
              <a:t>Regeneration Strategy</a:t>
            </a:r>
            <a:r>
              <a:rPr lang="en-GB" sz="3200" dirty="0">
                <a:latin typeface="Arial" panose="020B0604020202020204" pitchFamily="34" charset="0"/>
                <a:ea typeface="Times New Roman" panose="02020603050405020304" pitchFamily="18" charset="0"/>
              </a:rPr>
              <a:t> and associated </a:t>
            </a:r>
            <a:r>
              <a:rPr lang="en-GB" sz="3200" b="1" dirty="0">
                <a:latin typeface="Arial" panose="020B0604020202020204" pitchFamily="34" charset="0"/>
                <a:ea typeface="Times New Roman" panose="02020603050405020304" pitchFamily="18" charset="0"/>
              </a:rPr>
              <a:t>Business Case</a:t>
            </a:r>
            <a:r>
              <a:rPr lang="en-GB" sz="3200" dirty="0">
                <a:latin typeface="Arial" panose="020B0604020202020204" pitchFamily="34" charset="0"/>
                <a:ea typeface="Times New Roman" panose="02020603050405020304" pitchFamily="18" charset="0"/>
              </a:rPr>
              <a:t> for West Kentish Town Estate regeneration. This follows on from the report of July 2019 which was approved by Cabinet, to proceed with full redevelopment of the estate, with </a:t>
            </a:r>
            <a:r>
              <a:rPr lang="en-GB" sz="3200" b="1" dirty="0">
                <a:latin typeface="Arial" panose="020B0604020202020204" pitchFamily="34" charset="0"/>
                <a:ea typeface="Times New Roman" panose="02020603050405020304" pitchFamily="18" charset="0"/>
              </a:rPr>
              <a:t>the Council acting ‘as developer’ in delivery </a:t>
            </a:r>
            <a:r>
              <a:rPr lang="en-GB" sz="3200" dirty="0">
                <a:latin typeface="Arial" panose="020B0604020202020204" pitchFamily="34" charset="0"/>
                <a:ea typeface="Times New Roman" panose="02020603050405020304" pitchFamily="18" charset="0"/>
              </a:rPr>
              <a:t>of the scheme.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18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lstStyle/>
          <a:p>
            <a:r>
              <a:rPr lang="en-GB" dirty="0"/>
              <a:t>Proposed </a:t>
            </a:r>
            <a:r>
              <a:rPr lang="en-GB" b="1" dirty="0"/>
              <a:t>Phase 7</a:t>
            </a:r>
            <a:r>
              <a:rPr lang="en-GB" dirty="0"/>
              <a:t> Development</a:t>
            </a:r>
          </a:p>
        </p:txBody>
      </p:sp>
      <p:pic>
        <p:nvPicPr>
          <p:cNvPr id="5" name="Picture 4">
            <a:extLst>
              <a:ext uri="{FF2B5EF4-FFF2-40B4-BE49-F238E27FC236}">
                <a16:creationId xmlns:a16="http://schemas.microsoft.com/office/drawing/2014/main" id="{EFA8FE85-AC2D-4BBD-80AF-2C2E8FE323C5}"/>
              </a:ext>
            </a:extLst>
          </p:cNvPr>
          <p:cNvPicPr>
            <a:picLocks noChangeAspect="1"/>
          </p:cNvPicPr>
          <p:nvPr/>
        </p:nvPicPr>
        <p:blipFill>
          <a:blip r:embed="rId2"/>
          <a:stretch>
            <a:fillRect/>
          </a:stretch>
        </p:blipFill>
        <p:spPr>
          <a:xfrm>
            <a:off x="4924426" y="285628"/>
            <a:ext cx="6956556" cy="6429413"/>
          </a:xfrm>
          <a:prstGeom prst="rect">
            <a:avLst/>
          </a:prstGeom>
        </p:spPr>
      </p:pic>
      <p:sp>
        <p:nvSpPr>
          <p:cNvPr id="7" name="TextBox 6">
            <a:extLst>
              <a:ext uri="{FF2B5EF4-FFF2-40B4-BE49-F238E27FC236}">
                <a16:creationId xmlns:a16="http://schemas.microsoft.com/office/drawing/2014/main" id="{90BF62F2-7672-42C2-97AF-F215A376F92A}"/>
              </a:ext>
            </a:extLst>
          </p:cNvPr>
          <p:cNvSpPr txBox="1"/>
          <p:nvPr/>
        </p:nvSpPr>
        <p:spPr>
          <a:xfrm>
            <a:off x="361950" y="3048000"/>
            <a:ext cx="3695700" cy="1815882"/>
          </a:xfrm>
          <a:prstGeom prst="rect">
            <a:avLst/>
          </a:prstGeom>
          <a:noFill/>
          <a:ln>
            <a:solidFill>
              <a:schemeClr val="accent1">
                <a:lumMod val="75000"/>
              </a:schemeClr>
            </a:solidFill>
          </a:ln>
        </p:spPr>
        <p:txBody>
          <a:bodyPr wrap="square" rtlCol="0">
            <a:spAutoFit/>
          </a:bodyPr>
          <a:lstStyle/>
          <a:p>
            <a:r>
              <a:rPr lang="en-GB" sz="2800" u="sng" dirty="0"/>
              <a:t>Estimated Construction Period: </a:t>
            </a:r>
          </a:p>
          <a:p>
            <a:r>
              <a:rPr lang="en-GB" sz="2800" b="1" dirty="0"/>
              <a:t>November 2035 – October 2037</a:t>
            </a:r>
          </a:p>
        </p:txBody>
      </p:sp>
      <p:pic>
        <p:nvPicPr>
          <p:cNvPr id="8" name="Picture 7">
            <a:extLst>
              <a:ext uri="{FF2B5EF4-FFF2-40B4-BE49-F238E27FC236}">
                <a16:creationId xmlns:a16="http://schemas.microsoft.com/office/drawing/2014/main" id="{CC6E0D06-9420-4747-B5A8-D7397951D804}"/>
              </a:ext>
            </a:extLst>
          </p:cNvPr>
          <p:cNvPicPr>
            <a:picLocks noChangeAspect="1"/>
          </p:cNvPicPr>
          <p:nvPr/>
        </p:nvPicPr>
        <p:blipFill>
          <a:blip r:embed="rId3"/>
          <a:stretch>
            <a:fillRect/>
          </a:stretch>
        </p:blipFill>
        <p:spPr>
          <a:xfrm>
            <a:off x="9997602" y="285628"/>
            <a:ext cx="1883380" cy="2714782"/>
          </a:xfrm>
          <a:prstGeom prst="rect">
            <a:avLst/>
          </a:prstGeom>
        </p:spPr>
      </p:pic>
    </p:spTree>
    <p:extLst>
      <p:ext uri="{BB962C8B-B14F-4D97-AF65-F5344CB8AC3E}">
        <p14:creationId xmlns:p14="http://schemas.microsoft.com/office/powerpoint/2010/main" val="3211794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normAutofit fontScale="90000"/>
          </a:bodyPr>
          <a:lstStyle/>
          <a:p>
            <a:r>
              <a:rPr lang="en-GB" dirty="0"/>
              <a:t>Sites to be cleared/</a:t>
            </a:r>
            <a:br>
              <a:rPr lang="en-GB" dirty="0"/>
            </a:br>
            <a:r>
              <a:rPr lang="en-GB" b="1" dirty="0"/>
              <a:t>demolished to enable Phase 8</a:t>
            </a:r>
          </a:p>
        </p:txBody>
      </p:sp>
      <p:pic>
        <p:nvPicPr>
          <p:cNvPr id="5" name="Picture 4">
            <a:extLst>
              <a:ext uri="{FF2B5EF4-FFF2-40B4-BE49-F238E27FC236}">
                <a16:creationId xmlns:a16="http://schemas.microsoft.com/office/drawing/2014/main" id="{1DC73B7C-BCD6-44E1-B19E-575A75F01686}"/>
              </a:ext>
            </a:extLst>
          </p:cNvPr>
          <p:cNvPicPr>
            <a:picLocks noChangeAspect="1"/>
          </p:cNvPicPr>
          <p:nvPr/>
        </p:nvPicPr>
        <p:blipFill>
          <a:blip r:embed="rId2"/>
          <a:stretch>
            <a:fillRect/>
          </a:stretch>
        </p:blipFill>
        <p:spPr>
          <a:xfrm>
            <a:off x="4910072" y="229125"/>
            <a:ext cx="6943856" cy="6399749"/>
          </a:xfrm>
          <a:prstGeom prst="rect">
            <a:avLst/>
          </a:prstGeom>
        </p:spPr>
      </p:pic>
      <p:sp>
        <p:nvSpPr>
          <p:cNvPr id="6" name="TextBox 5">
            <a:extLst>
              <a:ext uri="{FF2B5EF4-FFF2-40B4-BE49-F238E27FC236}">
                <a16:creationId xmlns:a16="http://schemas.microsoft.com/office/drawing/2014/main" id="{CD775F0C-261D-4BE3-8917-F498579BEE36}"/>
              </a:ext>
            </a:extLst>
          </p:cNvPr>
          <p:cNvSpPr txBox="1"/>
          <p:nvPr/>
        </p:nvSpPr>
        <p:spPr>
          <a:xfrm>
            <a:off x="457200" y="3429000"/>
            <a:ext cx="3695700" cy="1384995"/>
          </a:xfrm>
          <a:prstGeom prst="rect">
            <a:avLst/>
          </a:prstGeom>
          <a:noFill/>
        </p:spPr>
        <p:txBody>
          <a:bodyPr wrap="square" rtlCol="0">
            <a:spAutoFit/>
          </a:bodyPr>
          <a:lstStyle/>
          <a:p>
            <a:r>
              <a:rPr lang="en-GB" sz="2800" dirty="0"/>
              <a:t>Indicative/Approximate Demolition date: </a:t>
            </a:r>
          </a:p>
          <a:p>
            <a:r>
              <a:rPr lang="en-GB" sz="2800" dirty="0"/>
              <a:t>November 2037</a:t>
            </a:r>
          </a:p>
        </p:txBody>
      </p:sp>
      <p:sp>
        <p:nvSpPr>
          <p:cNvPr id="7" name="TextBox 6">
            <a:extLst>
              <a:ext uri="{FF2B5EF4-FFF2-40B4-BE49-F238E27FC236}">
                <a16:creationId xmlns:a16="http://schemas.microsoft.com/office/drawing/2014/main" id="{E7B082EC-E6DC-4997-9DFC-B7050508E3A1}"/>
              </a:ext>
            </a:extLst>
          </p:cNvPr>
          <p:cNvSpPr txBox="1"/>
          <p:nvPr/>
        </p:nvSpPr>
        <p:spPr>
          <a:xfrm>
            <a:off x="457200" y="5095875"/>
            <a:ext cx="3695700" cy="830997"/>
          </a:xfrm>
          <a:prstGeom prst="rect">
            <a:avLst/>
          </a:prstGeom>
          <a:noFill/>
        </p:spPr>
        <p:txBody>
          <a:bodyPr wrap="square" rtlCol="0">
            <a:spAutoFit/>
          </a:bodyPr>
          <a:lstStyle/>
          <a:p>
            <a:r>
              <a:rPr lang="en-GB" sz="2400" b="1" dirty="0"/>
              <a:t>Blocks to be demolished:</a:t>
            </a:r>
          </a:p>
          <a:p>
            <a:pPr marL="285750" indent="-285750">
              <a:buFontTx/>
              <a:buChar char="-"/>
            </a:pPr>
            <a:r>
              <a:rPr lang="en-GB" sz="2400" dirty="0"/>
              <a:t>Edington</a:t>
            </a:r>
          </a:p>
        </p:txBody>
      </p:sp>
      <p:pic>
        <p:nvPicPr>
          <p:cNvPr id="8" name="Picture 7">
            <a:extLst>
              <a:ext uri="{FF2B5EF4-FFF2-40B4-BE49-F238E27FC236}">
                <a16:creationId xmlns:a16="http://schemas.microsoft.com/office/drawing/2014/main" id="{10A0B6F9-75CF-4044-BFB9-4542E802584F}"/>
              </a:ext>
            </a:extLst>
          </p:cNvPr>
          <p:cNvPicPr>
            <a:picLocks noChangeAspect="1"/>
          </p:cNvPicPr>
          <p:nvPr/>
        </p:nvPicPr>
        <p:blipFill>
          <a:blip r:embed="rId3"/>
          <a:stretch>
            <a:fillRect/>
          </a:stretch>
        </p:blipFill>
        <p:spPr>
          <a:xfrm>
            <a:off x="9970548" y="229125"/>
            <a:ext cx="1883380" cy="2714782"/>
          </a:xfrm>
          <a:prstGeom prst="rect">
            <a:avLst/>
          </a:prstGeom>
        </p:spPr>
      </p:pic>
    </p:spTree>
    <p:extLst>
      <p:ext uri="{BB962C8B-B14F-4D97-AF65-F5344CB8AC3E}">
        <p14:creationId xmlns:p14="http://schemas.microsoft.com/office/powerpoint/2010/main" val="4203351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lstStyle/>
          <a:p>
            <a:r>
              <a:rPr lang="en-GB" dirty="0"/>
              <a:t>Proposed </a:t>
            </a:r>
            <a:r>
              <a:rPr lang="en-GB" b="1" dirty="0"/>
              <a:t>Phase 8</a:t>
            </a:r>
            <a:r>
              <a:rPr lang="en-GB" dirty="0"/>
              <a:t> Development</a:t>
            </a:r>
          </a:p>
        </p:txBody>
      </p:sp>
      <p:pic>
        <p:nvPicPr>
          <p:cNvPr id="3" name="Picture 2">
            <a:extLst>
              <a:ext uri="{FF2B5EF4-FFF2-40B4-BE49-F238E27FC236}">
                <a16:creationId xmlns:a16="http://schemas.microsoft.com/office/drawing/2014/main" id="{7FC74B5B-AC76-4840-9819-6816AE35958F}"/>
              </a:ext>
            </a:extLst>
          </p:cNvPr>
          <p:cNvPicPr>
            <a:picLocks noChangeAspect="1"/>
          </p:cNvPicPr>
          <p:nvPr/>
        </p:nvPicPr>
        <p:blipFill>
          <a:blip r:embed="rId2"/>
          <a:stretch>
            <a:fillRect/>
          </a:stretch>
        </p:blipFill>
        <p:spPr>
          <a:xfrm>
            <a:off x="4838700" y="168154"/>
            <a:ext cx="7029579" cy="6534414"/>
          </a:xfrm>
          <a:prstGeom prst="rect">
            <a:avLst/>
          </a:prstGeom>
        </p:spPr>
      </p:pic>
      <p:sp>
        <p:nvSpPr>
          <p:cNvPr id="6" name="TextBox 5">
            <a:extLst>
              <a:ext uri="{FF2B5EF4-FFF2-40B4-BE49-F238E27FC236}">
                <a16:creationId xmlns:a16="http://schemas.microsoft.com/office/drawing/2014/main" id="{E7F02BC7-188F-47CF-A711-47DFDC59FD5F}"/>
              </a:ext>
            </a:extLst>
          </p:cNvPr>
          <p:cNvSpPr txBox="1"/>
          <p:nvPr/>
        </p:nvSpPr>
        <p:spPr>
          <a:xfrm>
            <a:off x="361950" y="3048000"/>
            <a:ext cx="3695700" cy="1815882"/>
          </a:xfrm>
          <a:prstGeom prst="rect">
            <a:avLst/>
          </a:prstGeom>
          <a:noFill/>
          <a:ln>
            <a:solidFill>
              <a:schemeClr val="accent1">
                <a:lumMod val="75000"/>
              </a:schemeClr>
            </a:solidFill>
          </a:ln>
        </p:spPr>
        <p:txBody>
          <a:bodyPr wrap="square" rtlCol="0">
            <a:spAutoFit/>
          </a:bodyPr>
          <a:lstStyle/>
          <a:p>
            <a:r>
              <a:rPr lang="en-GB" sz="2800" u="sng" dirty="0"/>
              <a:t>Estimated Construction Period: </a:t>
            </a:r>
          </a:p>
          <a:p>
            <a:r>
              <a:rPr lang="en-GB" sz="2800" b="1" dirty="0"/>
              <a:t>November 2037 – October 2039</a:t>
            </a:r>
          </a:p>
        </p:txBody>
      </p:sp>
      <p:pic>
        <p:nvPicPr>
          <p:cNvPr id="7" name="Picture 6">
            <a:extLst>
              <a:ext uri="{FF2B5EF4-FFF2-40B4-BE49-F238E27FC236}">
                <a16:creationId xmlns:a16="http://schemas.microsoft.com/office/drawing/2014/main" id="{B4D7B7F1-0241-4577-A323-11EE983352BE}"/>
              </a:ext>
            </a:extLst>
          </p:cNvPr>
          <p:cNvPicPr>
            <a:picLocks noChangeAspect="1"/>
          </p:cNvPicPr>
          <p:nvPr/>
        </p:nvPicPr>
        <p:blipFill>
          <a:blip r:embed="rId3"/>
          <a:stretch>
            <a:fillRect/>
          </a:stretch>
        </p:blipFill>
        <p:spPr>
          <a:xfrm>
            <a:off x="9984899" y="155432"/>
            <a:ext cx="1883380" cy="2714782"/>
          </a:xfrm>
          <a:prstGeom prst="rect">
            <a:avLst/>
          </a:prstGeom>
        </p:spPr>
      </p:pic>
      <p:sp>
        <p:nvSpPr>
          <p:cNvPr id="8" name="TextBox 7">
            <a:extLst>
              <a:ext uri="{FF2B5EF4-FFF2-40B4-BE49-F238E27FC236}">
                <a16:creationId xmlns:a16="http://schemas.microsoft.com/office/drawing/2014/main" id="{1751E614-5EA9-49EC-A448-17B554614BAC}"/>
              </a:ext>
            </a:extLst>
          </p:cNvPr>
          <p:cNvSpPr txBox="1"/>
          <p:nvPr/>
        </p:nvSpPr>
        <p:spPr>
          <a:xfrm>
            <a:off x="361950" y="5172075"/>
            <a:ext cx="4171950" cy="1200329"/>
          </a:xfrm>
          <a:prstGeom prst="rect">
            <a:avLst/>
          </a:prstGeom>
          <a:noFill/>
        </p:spPr>
        <p:txBody>
          <a:bodyPr wrap="square" rtlCol="0">
            <a:spAutoFit/>
          </a:bodyPr>
          <a:lstStyle/>
          <a:p>
            <a:r>
              <a:rPr lang="en-GB" sz="2400" b="1" dirty="0">
                <a:highlight>
                  <a:srgbClr val="00FF00"/>
                </a:highlight>
                <a:latin typeface="Arial Nova Light" panose="020B0304020202020204" pitchFamily="34" charset="0"/>
              </a:rPr>
              <a:t>Oct 2039: REGENERATION OF WEST KENTISH TOWN COMPLETE!</a:t>
            </a:r>
          </a:p>
        </p:txBody>
      </p:sp>
    </p:spTree>
    <p:extLst>
      <p:ext uri="{BB962C8B-B14F-4D97-AF65-F5344CB8AC3E}">
        <p14:creationId xmlns:p14="http://schemas.microsoft.com/office/powerpoint/2010/main" val="530641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7FE73A-A6D5-A14C-B66F-44041A24A542}"/>
              </a:ext>
            </a:extLst>
          </p:cNvPr>
          <p:cNvPicPr>
            <a:picLocks noChangeAspect="1"/>
          </p:cNvPicPr>
          <p:nvPr/>
        </p:nvPicPr>
        <p:blipFill rotWithShape="1">
          <a:blip r:embed="rId2">
            <a:extLst>
              <a:ext uri="{28A0092B-C50C-407E-A947-70E740481C1C}">
                <a14:useLocalDpi xmlns:a14="http://schemas.microsoft.com/office/drawing/2010/main" val="0"/>
              </a:ext>
            </a:extLst>
          </a:blip>
          <a:srcRect t="51698"/>
          <a:stretch/>
        </p:blipFill>
        <p:spPr>
          <a:xfrm>
            <a:off x="0" y="6048259"/>
            <a:ext cx="12192000" cy="539827"/>
          </a:xfrm>
          <a:prstGeom prst="rect">
            <a:avLst/>
          </a:prstGeom>
        </p:spPr>
      </p:pic>
      <p:sp>
        <p:nvSpPr>
          <p:cNvPr id="2" name="Title 1">
            <a:extLst>
              <a:ext uri="{FF2B5EF4-FFF2-40B4-BE49-F238E27FC236}">
                <a16:creationId xmlns:a16="http://schemas.microsoft.com/office/drawing/2014/main" id="{66DA8BF0-3CAD-A541-AF4F-E23E298AC0C0}"/>
              </a:ext>
            </a:extLst>
          </p:cNvPr>
          <p:cNvSpPr>
            <a:spLocks noGrp="1"/>
          </p:cNvSpPr>
          <p:nvPr>
            <p:ph type="title"/>
          </p:nvPr>
        </p:nvSpPr>
        <p:spPr>
          <a:xfrm>
            <a:off x="438150" y="365125"/>
            <a:ext cx="10515600" cy="655411"/>
          </a:xfrm>
        </p:spPr>
        <p:txBody>
          <a:bodyPr>
            <a:normAutofit/>
          </a:bodyPr>
          <a:lstStyle/>
          <a:p>
            <a:r>
              <a:rPr lang="en-GB" sz="3200" b="1" dirty="0">
                <a:solidFill>
                  <a:srgbClr val="EE9C27"/>
                </a:solidFill>
                <a:latin typeface="Century Gothic" panose="020B0502020202020204" pitchFamily="34" charset="0"/>
              </a:rPr>
              <a:t>BUSINESS CASE &amp; RISK MANAGEMENT</a:t>
            </a:r>
            <a:endParaRPr lang="en-US" sz="3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FABC116-EF99-A64A-9F63-D966377F0590}"/>
              </a:ext>
            </a:extLst>
          </p:cNvPr>
          <p:cNvSpPr>
            <a:spLocks noGrp="1"/>
          </p:cNvSpPr>
          <p:nvPr>
            <p:ph idx="1"/>
          </p:nvPr>
        </p:nvSpPr>
        <p:spPr>
          <a:xfrm>
            <a:off x="438150" y="1101745"/>
            <a:ext cx="10515600" cy="1467284"/>
          </a:xfrm>
        </p:spPr>
        <p:txBody>
          <a:bodyPr>
            <a:normAutofit/>
          </a:bodyPr>
          <a:lstStyle/>
          <a:p>
            <a:r>
              <a:rPr lang="en-US" sz="1800" dirty="0">
                <a:latin typeface="Arial" panose="020B0604020202020204" pitchFamily="34" charset="0"/>
                <a:cs typeface="Arial" panose="020B0604020202020204" pitchFamily="34" charset="0"/>
              </a:rPr>
              <a:t>Based on </a:t>
            </a:r>
            <a:r>
              <a:rPr lang="en-US" sz="1800" b="1" dirty="0">
                <a:latin typeface="Arial" panose="020B0604020202020204" pitchFamily="34" charset="0"/>
                <a:cs typeface="Arial" panose="020B0604020202020204" pitchFamily="34" charset="0"/>
              </a:rPr>
              <a:t>the cost to develop Phases 1 – 8 and the income generated to meet the cost.  </a:t>
            </a:r>
          </a:p>
          <a:p>
            <a:r>
              <a:rPr lang="en-US" sz="1800" dirty="0">
                <a:latin typeface="Arial" panose="020B0604020202020204" pitchFamily="34" charset="0"/>
                <a:cs typeface="Arial" panose="020B0604020202020204" pitchFamily="34" charset="0"/>
              </a:rPr>
              <a:t>Main source of income will be from sale of private units (approx. 7.8% of which from GLA funding)</a:t>
            </a:r>
          </a:p>
          <a:p>
            <a:r>
              <a:rPr lang="en-GB" sz="1800" b="1" dirty="0">
                <a:effectLst/>
                <a:latin typeface="Arial" panose="020B0604020202020204" pitchFamily="34" charset="0"/>
                <a:ea typeface="Times New Roman" panose="02020603050405020304" pitchFamily="18" charset="0"/>
              </a:rPr>
              <a:t>Measures to improve future viability and affordable housing quota: </a:t>
            </a:r>
            <a:r>
              <a:rPr lang="en-GB" sz="1800" dirty="0">
                <a:effectLst/>
                <a:latin typeface="Arial" panose="020B0604020202020204" pitchFamily="34" charset="0"/>
                <a:ea typeface="Times New Roman" panose="02020603050405020304" pitchFamily="18" charset="0"/>
              </a:rPr>
              <a:t>Phased delivery; Benchmarking and cost management; Cross subsidy; campaign for additional funding</a:t>
            </a:r>
            <a:endParaRPr lang="en-US" sz="1800" dirty="0">
              <a:latin typeface="Arial" panose="020B0604020202020204" pitchFamily="34" charset="0"/>
              <a:cs typeface="Arial" panose="020B0604020202020204" pitchFamily="34" charset="0"/>
            </a:endParaRPr>
          </a:p>
        </p:txBody>
      </p:sp>
      <p:sp>
        <p:nvSpPr>
          <p:cNvPr id="4" name="TextBox 3"/>
          <p:cNvSpPr txBox="1"/>
          <p:nvPr/>
        </p:nvSpPr>
        <p:spPr>
          <a:xfrm>
            <a:off x="0" y="6588087"/>
            <a:ext cx="12192000" cy="473725"/>
          </a:xfrm>
          <a:prstGeom prst="rect">
            <a:avLst/>
          </a:prstGeom>
          <a:solidFill>
            <a:schemeClr val="bg1"/>
          </a:solidFill>
        </p:spPr>
        <p:txBody>
          <a:bodyPr wrap="square" rtlCol="0">
            <a:spAutoFit/>
          </a:bodyPr>
          <a:lstStyle/>
          <a:p>
            <a:endParaRPr lang="en-GB" dirty="0"/>
          </a:p>
        </p:txBody>
      </p:sp>
      <p:pic>
        <p:nvPicPr>
          <p:cNvPr id="7" name="Picture 6"/>
          <p:cNvPicPr>
            <a:picLocks noChangeAspect="1"/>
          </p:cNvPicPr>
          <p:nvPr/>
        </p:nvPicPr>
        <p:blipFill rotWithShape="1">
          <a:blip r:embed="rId3"/>
          <a:srcRect l="16848" t="8994" r="14461" b="8633"/>
          <a:stretch/>
        </p:blipFill>
        <p:spPr>
          <a:xfrm rot="16200000">
            <a:off x="807452" y="5813684"/>
            <a:ext cx="418640" cy="2033543"/>
          </a:xfrm>
          <a:prstGeom prst="rect">
            <a:avLst/>
          </a:prstGeom>
        </p:spPr>
      </p:pic>
      <p:pic>
        <p:nvPicPr>
          <p:cNvPr id="8" name="Picture 7">
            <a:extLst>
              <a:ext uri="{FF2B5EF4-FFF2-40B4-BE49-F238E27FC236}">
                <a16:creationId xmlns:a16="http://schemas.microsoft.com/office/drawing/2014/main" id="{ECBF3548-107E-5E4C-9B9C-B92E98A75DBF}"/>
              </a:ext>
            </a:extLst>
          </p:cNvPr>
          <p:cNvPicPr>
            <a:picLocks noChangeAspect="1"/>
          </p:cNvPicPr>
          <p:nvPr/>
        </p:nvPicPr>
        <p:blipFill rotWithShape="1">
          <a:blip r:embed="rId4"/>
          <a:srcRect t="27249" b="29365"/>
          <a:stretch/>
        </p:blipFill>
        <p:spPr>
          <a:xfrm>
            <a:off x="10540406" y="6597430"/>
            <a:ext cx="1434929" cy="442346"/>
          </a:xfrm>
          <a:prstGeom prst="rect">
            <a:avLst/>
          </a:prstGeom>
        </p:spPr>
      </p:pic>
      <p:graphicFrame>
        <p:nvGraphicFramePr>
          <p:cNvPr id="10" name="Table 10">
            <a:extLst>
              <a:ext uri="{FF2B5EF4-FFF2-40B4-BE49-F238E27FC236}">
                <a16:creationId xmlns:a16="http://schemas.microsoft.com/office/drawing/2014/main" id="{F2253D4D-5AA7-490D-88DE-F837CD5276B0}"/>
              </a:ext>
            </a:extLst>
          </p:cNvPr>
          <p:cNvGraphicFramePr>
            <a:graphicFrameLocks noGrp="1"/>
          </p:cNvGraphicFramePr>
          <p:nvPr>
            <p:extLst>
              <p:ext uri="{D42A27DB-BD31-4B8C-83A1-F6EECF244321}">
                <p14:modId xmlns:p14="http://schemas.microsoft.com/office/powerpoint/2010/main" val="401824959"/>
              </p:ext>
            </p:extLst>
          </p:nvPr>
        </p:nvGraphicFramePr>
        <p:xfrm>
          <a:off x="384538" y="2730254"/>
          <a:ext cx="11422924" cy="2880360"/>
        </p:xfrm>
        <a:graphic>
          <a:graphicData uri="http://schemas.openxmlformats.org/drawingml/2006/table">
            <a:tbl>
              <a:tblPr firstRow="1" bandRow="1">
                <a:tableStyleId>{5C22544A-7EE6-4342-B048-85BDC9FD1C3A}</a:tableStyleId>
              </a:tblPr>
              <a:tblGrid>
                <a:gridCol w="5076343">
                  <a:extLst>
                    <a:ext uri="{9D8B030D-6E8A-4147-A177-3AD203B41FA5}">
                      <a16:colId xmlns:a16="http://schemas.microsoft.com/office/drawing/2014/main" val="3871737099"/>
                    </a:ext>
                  </a:extLst>
                </a:gridCol>
                <a:gridCol w="6346581">
                  <a:extLst>
                    <a:ext uri="{9D8B030D-6E8A-4147-A177-3AD203B41FA5}">
                      <a16:colId xmlns:a16="http://schemas.microsoft.com/office/drawing/2014/main" val="3360333868"/>
                    </a:ext>
                  </a:extLst>
                </a:gridCol>
              </a:tblGrid>
              <a:tr h="370840">
                <a:tc>
                  <a:txBody>
                    <a:bodyPr/>
                    <a:lstStyle/>
                    <a:p>
                      <a:r>
                        <a:rPr lang="en-GB" sz="1400" dirty="0">
                          <a:latin typeface="Arial" panose="020B0604020202020204" pitchFamily="34" charset="0"/>
                          <a:cs typeface="Arial" panose="020B0604020202020204" pitchFamily="34" charset="0"/>
                        </a:rPr>
                        <a:t>RISK</a:t>
                      </a:r>
                    </a:p>
                  </a:txBody>
                  <a:tcPr/>
                </a:tc>
                <a:tc>
                  <a:txBody>
                    <a:bodyPr/>
                    <a:lstStyle/>
                    <a:p>
                      <a:r>
                        <a:rPr lang="en-GB" sz="1400" dirty="0">
                          <a:latin typeface="Arial" panose="020B0604020202020204" pitchFamily="34" charset="0"/>
                          <a:cs typeface="Arial" panose="020B0604020202020204" pitchFamily="34" charset="0"/>
                        </a:rPr>
                        <a:t>MITIGATION</a:t>
                      </a:r>
                    </a:p>
                  </a:txBody>
                  <a:tcPr/>
                </a:tc>
                <a:extLst>
                  <a:ext uri="{0D108BD9-81ED-4DB2-BD59-A6C34878D82A}">
                    <a16:rowId xmlns:a16="http://schemas.microsoft.com/office/drawing/2014/main" val="1869149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Cost increases (inflation, volatile market, macroeconomic pressure).</a:t>
                      </a:r>
                    </a:p>
                    <a:p>
                      <a:endParaRPr lang="en-GB" sz="1400" dirty="0">
                        <a:latin typeface="Arial" panose="020B0604020202020204" pitchFamily="34" charset="0"/>
                        <a:cs typeface="Arial" panose="020B0604020202020204" pitchFamily="34" charset="0"/>
                      </a:endParaRPr>
                    </a:p>
                  </a:txBody>
                  <a:tcPr/>
                </a:tc>
                <a:tc>
                  <a:txBody>
                    <a:bodyPr/>
                    <a:lstStyle/>
                    <a:p>
                      <a:r>
                        <a:rPr lang="en-GB" sz="1400" dirty="0">
                          <a:latin typeface="Arial" panose="020B0604020202020204" pitchFamily="34" charset="0"/>
                          <a:cs typeface="Arial" panose="020B0604020202020204" pitchFamily="34" charset="0"/>
                        </a:rPr>
                        <a:t>Efficient design; competitive procurement; contingencies; value management; regular review</a:t>
                      </a:r>
                    </a:p>
                  </a:txBody>
                  <a:tcPr/>
                </a:tc>
                <a:extLst>
                  <a:ext uri="{0D108BD9-81ED-4DB2-BD59-A6C34878D82A}">
                    <a16:rowId xmlns:a16="http://schemas.microsoft.com/office/drawing/2014/main" val="1723440798"/>
                  </a:ext>
                </a:extLst>
              </a:tr>
              <a:tr h="370840">
                <a:tc>
                  <a:txBody>
                    <a:bodyPr/>
                    <a:lstStyle/>
                    <a:p>
                      <a:r>
                        <a:rPr lang="en-GB" sz="1400" dirty="0">
                          <a:latin typeface="Arial" panose="020B0604020202020204" pitchFamily="34" charset="0"/>
                          <a:cs typeface="Arial" panose="020B0604020202020204" pitchFamily="34" charset="0"/>
                        </a:rPr>
                        <a:t>Sales (impact on values)</a:t>
                      </a:r>
                    </a:p>
                  </a:txBody>
                  <a:tcPr/>
                </a:tc>
                <a:tc>
                  <a:txBody>
                    <a:bodyPr/>
                    <a:lstStyle/>
                    <a:p>
                      <a:r>
                        <a:rPr lang="en-GB" sz="1400" dirty="0">
                          <a:latin typeface="Arial" panose="020B0604020202020204" pitchFamily="34" charset="0"/>
                          <a:cs typeface="Arial" panose="020B0604020202020204" pitchFamily="34" charset="0"/>
                        </a:rPr>
                        <a:t>Robust marketing; phased release; high quality design; prudent modelling</a:t>
                      </a:r>
                    </a:p>
                  </a:txBody>
                  <a:tcPr/>
                </a:tc>
                <a:extLst>
                  <a:ext uri="{0D108BD9-81ED-4DB2-BD59-A6C34878D82A}">
                    <a16:rowId xmlns:a16="http://schemas.microsoft.com/office/drawing/2014/main" val="1864529525"/>
                  </a:ext>
                </a:extLst>
              </a:tr>
              <a:tr h="370840">
                <a:tc>
                  <a:txBody>
                    <a:bodyPr/>
                    <a:lstStyle/>
                    <a:p>
                      <a:r>
                        <a:rPr lang="en-GB" sz="1400" dirty="0">
                          <a:latin typeface="Arial" panose="020B0604020202020204" pitchFamily="34" charset="0"/>
                          <a:cs typeface="Arial" panose="020B0604020202020204" pitchFamily="34" charset="0"/>
                        </a:rPr>
                        <a:t>Planning (affordable housing provision; sustainability targets)</a:t>
                      </a:r>
                    </a:p>
                  </a:txBody>
                  <a:tcPr/>
                </a:tc>
                <a:tc>
                  <a:txBody>
                    <a:bodyPr/>
                    <a:lstStyle/>
                    <a:p>
                      <a:r>
                        <a:rPr lang="en-GB" sz="1400" dirty="0">
                          <a:latin typeface="Arial" panose="020B0604020202020204" pitchFamily="34" charset="0"/>
                          <a:cs typeface="Arial" panose="020B0604020202020204" pitchFamily="34" charset="0"/>
                        </a:rPr>
                        <a:t>Early pre-application engagement; stages informed by planning policy</a:t>
                      </a:r>
                    </a:p>
                  </a:txBody>
                  <a:tcPr/>
                </a:tc>
                <a:extLst>
                  <a:ext uri="{0D108BD9-81ED-4DB2-BD59-A6C34878D82A}">
                    <a16:rowId xmlns:a16="http://schemas.microsoft.com/office/drawing/2014/main" val="408490791"/>
                  </a:ext>
                </a:extLst>
              </a:tr>
              <a:tr h="370840">
                <a:tc>
                  <a:txBody>
                    <a:bodyPr/>
                    <a:lstStyle/>
                    <a:p>
                      <a:r>
                        <a:rPr lang="en-GB" sz="1400" dirty="0">
                          <a:latin typeface="Arial" panose="020B0604020202020204" pitchFamily="34" charset="0"/>
                          <a:cs typeface="Arial" panose="020B0604020202020204" pitchFamily="34" charset="0"/>
                        </a:rPr>
                        <a:t>Programme (delay)</a:t>
                      </a:r>
                    </a:p>
                  </a:txBody>
                  <a:tcPr/>
                </a:tc>
                <a:tc>
                  <a:txBody>
                    <a:bodyPr/>
                    <a:lstStyle/>
                    <a:p>
                      <a:r>
                        <a:rPr lang="en-GB" sz="1400" dirty="0">
                          <a:latin typeface="Arial" panose="020B0604020202020204" pitchFamily="34" charset="0"/>
                          <a:cs typeface="Arial" panose="020B0604020202020204" pitchFamily="34" charset="0"/>
                        </a:rPr>
                        <a:t>Regular review; early warning; opportunities for improving construction timescales</a:t>
                      </a:r>
                    </a:p>
                  </a:txBody>
                  <a:tcPr/>
                </a:tc>
                <a:extLst>
                  <a:ext uri="{0D108BD9-81ED-4DB2-BD59-A6C34878D82A}">
                    <a16:rowId xmlns:a16="http://schemas.microsoft.com/office/drawing/2014/main" val="2941075656"/>
                  </a:ext>
                </a:extLst>
              </a:tr>
              <a:tr h="370840">
                <a:tc>
                  <a:txBody>
                    <a:bodyPr/>
                    <a:lstStyle/>
                    <a:p>
                      <a:r>
                        <a:rPr lang="en-GB" sz="1400" dirty="0">
                          <a:latin typeface="Arial" panose="020B0604020202020204" pitchFamily="34" charset="0"/>
                          <a:cs typeface="Arial" panose="020B0604020202020204" pitchFamily="34" charset="0"/>
                        </a:rPr>
                        <a:t>Impact on residents (extensive  demolition / construction; need to decant)</a:t>
                      </a:r>
                    </a:p>
                  </a:txBody>
                  <a:tcPr/>
                </a:tc>
                <a:tc>
                  <a:txBody>
                    <a:bodyPr/>
                    <a:lstStyle/>
                    <a:p>
                      <a:r>
                        <a:rPr lang="en-GB" sz="1400" dirty="0">
                          <a:latin typeface="Arial" panose="020B0604020202020204" pitchFamily="34" charset="0"/>
                          <a:cs typeface="Arial" panose="020B0604020202020204" pitchFamily="34" charset="0"/>
                        </a:rPr>
                        <a:t>Construction Management Plan; resources to support; identify vulnerable residents; action on equality impacts</a:t>
                      </a:r>
                    </a:p>
                  </a:txBody>
                  <a:tcPr/>
                </a:tc>
                <a:extLst>
                  <a:ext uri="{0D108BD9-81ED-4DB2-BD59-A6C34878D82A}">
                    <a16:rowId xmlns:a16="http://schemas.microsoft.com/office/drawing/2014/main" val="3197599581"/>
                  </a:ext>
                </a:extLst>
              </a:tr>
            </a:tbl>
          </a:graphicData>
        </a:graphic>
      </p:graphicFrame>
    </p:spTree>
    <p:extLst>
      <p:ext uri="{BB962C8B-B14F-4D97-AF65-F5344CB8AC3E}">
        <p14:creationId xmlns:p14="http://schemas.microsoft.com/office/powerpoint/2010/main" val="990454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7FE73A-A6D5-A14C-B66F-44041A24A542}"/>
              </a:ext>
            </a:extLst>
          </p:cNvPr>
          <p:cNvPicPr>
            <a:picLocks noChangeAspect="1"/>
          </p:cNvPicPr>
          <p:nvPr/>
        </p:nvPicPr>
        <p:blipFill rotWithShape="1">
          <a:blip r:embed="rId2">
            <a:extLst>
              <a:ext uri="{28A0092B-C50C-407E-A947-70E740481C1C}">
                <a14:useLocalDpi xmlns:a14="http://schemas.microsoft.com/office/drawing/2010/main" val="0"/>
              </a:ext>
            </a:extLst>
          </a:blip>
          <a:srcRect t="51698"/>
          <a:stretch/>
        </p:blipFill>
        <p:spPr>
          <a:xfrm>
            <a:off x="0" y="6048259"/>
            <a:ext cx="12192000" cy="539827"/>
          </a:xfrm>
          <a:prstGeom prst="rect">
            <a:avLst/>
          </a:prstGeom>
        </p:spPr>
      </p:pic>
      <p:sp>
        <p:nvSpPr>
          <p:cNvPr id="2" name="Title 1">
            <a:extLst>
              <a:ext uri="{FF2B5EF4-FFF2-40B4-BE49-F238E27FC236}">
                <a16:creationId xmlns:a16="http://schemas.microsoft.com/office/drawing/2014/main" id="{66DA8BF0-3CAD-A541-AF4F-E23E298AC0C0}"/>
              </a:ext>
            </a:extLst>
          </p:cNvPr>
          <p:cNvSpPr>
            <a:spLocks noGrp="1"/>
          </p:cNvSpPr>
          <p:nvPr>
            <p:ph type="title"/>
          </p:nvPr>
        </p:nvSpPr>
        <p:spPr>
          <a:xfrm>
            <a:off x="438149" y="41579"/>
            <a:ext cx="10515600" cy="508880"/>
          </a:xfrm>
        </p:spPr>
        <p:txBody>
          <a:bodyPr>
            <a:normAutofit fontScale="90000"/>
          </a:bodyPr>
          <a:lstStyle/>
          <a:p>
            <a:pPr algn="ctr"/>
            <a:r>
              <a:rPr lang="en-GB" sz="3200" b="1" dirty="0">
                <a:solidFill>
                  <a:srgbClr val="EE9C27"/>
                </a:solidFill>
                <a:latin typeface="Century Gothic" panose="020B0502020202020204" pitchFamily="34" charset="0"/>
              </a:rPr>
              <a:t>ENVIRONMENTAL IMPLICATIONS</a:t>
            </a:r>
            <a:endParaRPr lang="en-US" sz="3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FABC116-EF99-A64A-9F63-D966377F0590}"/>
              </a:ext>
            </a:extLst>
          </p:cNvPr>
          <p:cNvSpPr>
            <a:spLocks noGrp="1"/>
          </p:cNvSpPr>
          <p:nvPr>
            <p:ph idx="1"/>
          </p:nvPr>
        </p:nvSpPr>
        <p:spPr>
          <a:xfrm>
            <a:off x="438149" y="453224"/>
            <a:ext cx="11466467" cy="2161093"/>
          </a:xfrm>
        </p:spPr>
        <p:txBody>
          <a:bodyPr>
            <a:normAutofit/>
          </a:bodyPr>
          <a:lstStyle/>
          <a:p>
            <a:r>
              <a:rPr lang="en-US" sz="1600" dirty="0">
                <a:latin typeface="Arial" panose="020B0604020202020204" pitchFamily="34" charset="0"/>
                <a:cs typeface="Arial" panose="020B0604020202020204" pitchFamily="34" charset="0"/>
              </a:rPr>
              <a:t>New homes built to higher sustainability standards (</a:t>
            </a:r>
            <a:r>
              <a:rPr lang="en-GB" sz="1600" dirty="0">
                <a:latin typeface="Arial" panose="020B0604020202020204" pitchFamily="34" charset="0"/>
                <a:cs typeface="Arial" panose="020B0604020202020204" pitchFamily="34" charset="0"/>
              </a:rPr>
              <a:t>Council’s Climate Change Action Plan, GLA London Plan)</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Recycling material from demolition </a:t>
            </a:r>
          </a:p>
          <a:p>
            <a:r>
              <a:rPr lang="en-US" sz="1600" dirty="0">
                <a:latin typeface="Arial" panose="020B0604020202020204" pitchFamily="34" charset="0"/>
                <a:cs typeface="Arial" panose="020B0604020202020204" pitchFamily="34" charset="0"/>
              </a:rPr>
              <a:t>Green technology: air source heat pumps; solar roof panels; green / brown roofs; increased biodiversity in landscaping and urban drainage systems (SUDs); Dust / Air quality and noise monitoring (C/DMP)</a:t>
            </a:r>
          </a:p>
          <a:p>
            <a:r>
              <a:rPr lang="en-GB" sz="1600" dirty="0">
                <a:latin typeface="Arial" panose="020B0604020202020204" pitchFamily="34" charset="0"/>
                <a:cs typeface="Arial" panose="020B0604020202020204" pitchFamily="34" charset="0"/>
              </a:rPr>
              <a:t>CIP already installed pioneering Passivhaus and air source heat pumps </a:t>
            </a:r>
            <a:r>
              <a:rPr lang="en-US" sz="1600" dirty="0">
                <a:latin typeface="Arial" panose="020B0604020202020204" pitchFamily="34" charset="0"/>
                <a:cs typeface="Arial" panose="020B0604020202020204" pitchFamily="34" charset="0"/>
              </a:rPr>
              <a:t>reducing heating demand and fuel poverty</a:t>
            </a:r>
          </a:p>
          <a:p>
            <a:r>
              <a:rPr lang="en-US" sz="1600" dirty="0">
                <a:latin typeface="Arial" panose="020B0604020202020204" pitchFamily="34" charset="0"/>
                <a:cs typeface="Arial" panose="020B0604020202020204" pitchFamily="34" charset="0"/>
              </a:rPr>
              <a:t>Environmental Impact Assessment; demolition / construction impacts assessed by </a:t>
            </a:r>
            <a:r>
              <a:rPr lang="en-US" sz="1600" b="1" dirty="0">
                <a:latin typeface="Arial" panose="020B0604020202020204" pitchFamily="34" charset="0"/>
                <a:cs typeface="Arial" panose="020B0604020202020204" pitchFamily="34" charset="0"/>
              </a:rPr>
              <a:t>Planning</a:t>
            </a:r>
            <a:r>
              <a:rPr lang="en-US" sz="1600" dirty="0">
                <a:latin typeface="Arial" panose="020B0604020202020204" pitchFamily="34" charset="0"/>
                <a:cs typeface="Arial" panose="020B0604020202020204" pitchFamily="34" charset="0"/>
              </a:rPr>
              <a:t>…and assessment of Retrofit…</a:t>
            </a:r>
          </a:p>
        </p:txBody>
      </p:sp>
      <p:sp>
        <p:nvSpPr>
          <p:cNvPr id="4" name="TextBox 3"/>
          <p:cNvSpPr txBox="1"/>
          <p:nvPr/>
        </p:nvSpPr>
        <p:spPr>
          <a:xfrm>
            <a:off x="0" y="6588087"/>
            <a:ext cx="12192000" cy="473725"/>
          </a:xfrm>
          <a:prstGeom prst="rect">
            <a:avLst/>
          </a:prstGeom>
          <a:solidFill>
            <a:schemeClr val="bg1"/>
          </a:solidFill>
        </p:spPr>
        <p:txBody>
          <a:bodyPr wrap="square" rtlCol="0">
            <a:spAutoFit/>
          </a:bodyPr>
          <a:lstStyle/>
          <a:p>
            <a:endParaRPr lang="en-GB" dirty="0"/>
          </a:p>
        </p:txBody>
      </p:sp>
      <p:pic>
        <p:nvPicPr>
          <p:cNvPr id="7" name="Picture 6"/>
          <p:cNvPicPr>
            <a:picLocks noChangeAspect="1"/>
          </p:cNvPicPr>
          <p:nvPr/>
        </p:nvPicPr>
        <p:blipFill rotWithShape="1">
          <a:blip r:embed="rId3"/>
          <a:srcRect l="16848" t="8994" r="14461" b="8633"/>
          <a:stretch/>
        </p:blipFill>
        <p:spPr>
          <a:xfrm rot="16200000">
            <a:off x="807452" y="5813684"/>
            <a:ext cx="418640" cy="2033543"/>
          </a:xfrm>
          <a:prstGeom prst="rect">
            <a:avLst/>
          </a:prstGeom>
        </p:spPr>
      </p:pic>
      <p:pic>
        <p:nvPicPr>
          <p:cNvPr id="8" name="Picture 7">
            <a:extLst>
              <a:ext uri="{FF2B5EF4-FFF2-40B4-BE49-F238E27FC236}">
                <a16:creationId xmlns:a16="http://schemas.microsoft.com/office/drawing/2014/main" id="{ECBF3548-107E-5E4C-9B9C-B92E98A75DBF}"/>
              </a:ext>
            </a:extLst>
          </p:cNvPr>
          <p:cNvPicPr>
            <a:picLocks noChangeAspect="1"/>
          </p:cNvPicPr>
          <p:nvPr/>
        </p:nvPicPr>
        <p:blipFill rotWithShape="1">
          <a:blip r:embed="rId4"/>
          <a:srcRect t="27249" b="29365"/>
          <a:stretch/>
        </p:blipFill>
        <p:spPr>
          <a:xfrm>
            <a:off x="10540406" y="6597430"/>
            <a:ext cx="1434929" cy="442346"/>
          </a:xfrm>
          <a:prstGeom prst="rect">
            <a:avLst/>
          </a:prstGeom>
        </p:spPr>
      </p:pic>
      <p:sp>
        <p:nvSpPr>
          <p:cNvPr id="10" name="Title 1">
            <a:extLst>
              <a:ext uri="{FF2B5EF4-FFF2-40B4-BE49-F238E27FC236}">
                <a16:creationId xmlns:a16="http://schemas.microsoft.com/office/drawing/2014/main" id="{3DBEABB4-8206-4F9E-BB3A-161FF007A452}"/>
              </a:ext>
            </a:extLst>
          </p:cNvPr>
          <p:cNvSpPr txBox="1">
            <a:spLocks/>
          </p:cNvSpPr>
          <p:nvPr/>
        </p:nvSpPr>
        <p:spPr>
          <a:xfrm>
            <a:off x="0" y="2612387"/>
            <a:ext cx="12192000" cy="512109"/>
          </a:xfrm>
          <a:prstGeom prst="rect">
            <a:avLst/>
          </a:prstGeom>
          <a:solidFill>
            <a:schemeClr val="accent6">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EE9C27"/>
                </a:solidFill>
                <a:latin typeface="Century Gothic" panose="020B0502020202020204" pitchFamily="34" charset="0"/>
              </a:rPr>
              <a:t>Addressing the Climate Emergency:  Retrofit versus new build</a:t>
            </a:r>
            <a:endParaRPr lang="en-US" sz="2800" b="1" dirty="0">
              <a:solidFill>
                <a:srgbClr val="EE9C27"/>
              </a:solidFill>
              <a:latin typeface="Century Gothic" panose="020B0502020202020204" pitchFamily="34" charset="0"/>
            </a:endParaRPr>
          </a:p>
        </p:txBody>
      </p:sp>
      <p:sp>
        <p:nvSpPr>
          <p:cNvPr id="11" name="Content Placeholder 2">
            <a:extLst>
              <a:ext uri="{FF2B5EF4-FFF2-40B4-BE49-F238E27FC236}">
                <a16:creationId xmlns:a16="http://schemas.microsoft.com/office/drawing/2014/main" id="{46354F98-9B8F-4ABF-B0C7-0F22A1D28E16}"/>
              </a:ext>
            </a:extLst>
          </p:cNvPr>
          <p:cNvSpPr txBox="1">
            <a:spLocks/>
          </p:cNvSpPr>
          <p:nvPr/>
        </p:nvSpPr>
        <p:spPr>
          <a:xfrm>
            <a:off x="182880" y="3124496"/>
            <a:ext cx="11904617" cy="292376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900" b="1" dirty="0">
                <a:latin typeface="Century Gothic" panose="020B0502020202020204" pitchFamily="34" charset="0"/>
                <a:ea typeface="Times New Roman" panose="02020603050405020304" pitchFamily="18" charset="0"/>
              </a:rPr>
              <a:t>Architectural analysis indicates significant issues – “technically &amp; financially unviable”</a:t>
            </a:r>
          </a:p>
          <a:p>
            <a:r>
              <a:rPr lang="en-GB" sz="2900" dirty="0">
                <a:latin typeface="Arial" panose="020B0604020202020204" pitchFamily="34" charset="0"/>
                <a:cs typeface="Arial" panose="020B0604020202020204" pitchFamily="34" charset="0"/>
              </a:rPr>
              <a:t>Unlikely to provide number or sizes of homes required</a:t>
            </a:r>
          </a:p>
          <a:p>
            <a:r>
              <a:rPr lang="en-GB" sz="2900" dirty="0">
                <a:latin typeface="Arial" panose="020B0604020202020204" pitchFamily="34" charset="0"/>
                <a:cs typeface="Arial" panose="020B0604020202020204" pitchFamily="34" charset="0"/>
              </a:rPr>
              <a:t>Only small uplift of floorspace</a:t>
            </a:r>
          </a:p>
          <a:p>
            <a:r>
              <a:rPr lang="en-GB" sz="2900" dirty="0">
                <a:latin typeface="Arial" panose="020B0604020202020204" pitchFamily="34" charset="0"/>
                <a:cs typeface="Arial" panose="020B0604020202020204" pitchFamily="34" charset="0"/>
              </a:rPr>
              <a:t>Inconclusive whether capable of meeting Decent Homes / London Plan standards</a:t>
            </a:r>
          </a:p>
          <a:p>
            <a:r>
              <a:rPr lang="en-GB" sz="2900" dirty="0">
                <a:latin typeface="Arial" panose="020B0604020202020204" pitchFamily="34" charset="0"/>
                <a:cs typeface="Arial" panose="020B0604020202020204" pitchFamily="34" charset="0"/>
              </a:rPr>
              <a:t>No means of funding</a:t>
            </a:r>
          </a:p>
          <a:p>
            <a:r>
              <a:rPr lang="en-GB" sz="2900" dirty="0">
                <a:latin typeface="Arial" panose="020B0604020202020204" pitchFamily="34" charset="0"/>
                <a:cs typeface="Arial" panose="020B0604020202020204" pitchFamily="34" charset="0"/>
              </a:rPr>
              <a:t>Unlikely to address urban design issues identified OR requirements of Residents’ Brief</a:t>
            </a:r>
          </a:p>
          <a:p>
            <a:r>
              <a:rPr lang="en-GB" sz="2900" dirty="0">
                <a:latin typeface="Arial" panose="020B0604020202020204" pitchFamily="34" charset="0"/>
                <a:cs typeface="Arial" panose="020B0604020202020204" pitchFamily="34" charset="0"/>
              </a:rPr>
              <a:t>Serious concerns over structural integrity of blocks (to withstand additional structures) OR ability to accommodate major changes OR address fundamental issues with current form of concrete slab construction</a:t>
            </a:r>
          </a:p>
          <a:p>
            <a:r>
              <a:rPr lang="en-GB" sz="2900" dirty="0">
                <a:latin typeface="Arial" panose="020B0604020202020204" pitchFamily="34" charset="0"/>
                <a:cs typeface="Arial" panose="020B0604020202020204" pitchFamily="34" charset="0"/>
              </a:rPr>
              <a:t>many more residents need to decant off site…</a:t>
            </a:r>
          </a:p>
          <a:p>
            <a:pPr marL="0" indent="0">
              <a:buFont typeface="Arial" panose="020B0604020202020204" pitchFamily="34" charset="0"/>
              <a:buNone/>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439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F057B481-C29B-4F62-872B-D605603FA630}"/>
              </a:ext>
            </a:extLst>
          </p:cNvPr>
          <p:cNvSpPr txBox="1"/>
          <p:nvPr/>
        </p:nvSpPr>
        <p:spPr>
          <a:xfrm>
            <a:off x="6341357" y="3587471"/>
            <a:ext cx="5733855" cy="2282106"/>
          </a:xfrm>
          <a:prstGeom prst="rect">
            <a:avLst/>
          </a:prstGeom>
          <a:solidFill>
            <a:schemeClr val="accent5">
              <a:lumMod val="20000"/>
              <a:lumOff val="80000"/>
            </a:schemeClr>
          </a:solidFill>
          <a:ln w="28575">
            <a:solidFill>
              <a:schemeClr val="accent1"/>
            </a:solidFill>
          </a:ln>
        </p:spPr>
        <p:txBody>
          <a:bodyPr wrap="square" rtlCol="0">
            <a:spAutoFit/>
          </a:bodyPr>
          <a:lstStyle/>
          <a:p>
            <a:endParaRPr lang="en-GB" dirty="0"/>
          </a:p>
        </p:txBody>
      </p:sp>
      <p:sp>
        <p:nvSpPr>
          <p:cNvPr id="22" name="TextBox 21">
            <a:extLst>
              <a:ext uri="{FF2B5EF4-FFF2-40B4-BE49-F238E27FC236}">
                <a16:creationId xmlns:a16="http://schemas.microsoft.com/office/drawing/2014/main" id="{A66EF5F4-06AD-48F1-AD9A-7F1CCD6E2807}"/>
              </a:ext>
            </a:extLst>
          </p:cNvPr>
          <p:cNvSpPr txBox="1"/>
          <p:nvPr/>
        </p:nvSpPr>
        <p:spPr>
          <a:xfrm>
            <a:off x="505097" y="3587471"/>
            <a:ext cx="5733855" cy="2282106"/>
          </a:xfrm>
          <a:prstGeom prst="rect">
            <a:avLst/>
          </a:prstGeom>
          <a:solidFill>
            <a:schemeClr val="accent2">
              <a:lumMod val="20000"/>
              <a:lumOff val="80000"/>
            </a:schemeClr>
          </a:solidFill>
          <a:ln w="28575">
            <a:solidFill>
              <a:schemeClr val="accent2"/>
            </a:solidFill>
          </a:ln>
        </p:spPr>
        <p:txBody>
          <a:bodyPr wrap="square" rtlCol="0">
            <a:spAutoFit/>
          </a:bodyPr>
          <a:lstStyle/>
          <a:p>
            <a:endParaRPr lang="en-GB" dirty="0"/>
          </a:p>
        </p:txBody>
      </p:sp>
      <p:pic>
        <p:nvPicPr>
          <p:cNvPr id="6" name="Picture 5">
            <a:extLst>
              <a:ext uri="{FF2B5EF4-FFF2-40B4-BE49-F238E27FC236}">
                <a16:creationId xmlns:a16="http://schemas.microsoft.com/office/drawing/2014/main" id="{157FE73A-A6D5-A14C-B66F-44041A24A542}"/>
              </a:ext>
            </a:extLst>
          </p:cNvPr>
          <p:cNvPicPr>
            <a:picLocks noChangeAspect="1"/>
          </p:cNvPicPr>
          <p:nvPr/>
        </p:nvPicPr>
        <p:blipFill rotWithShape="1">
          <a:blip r:embed="rId2">
            <a:extLst>
              <a:ext uri="{28A0092B-C50C-407E-A947-70E740481C1C}">
                <a14:useLocalDpi xmlns:a14="http://schemas.microsoft.com/office/drawing/2010/main" val="0"/>
              </a:ext>
            </a:extLst>
          </a:blip>
          <a:srcRect t="51698"/>
          <a:stretch/>
        </p:blipFill>
        <p:spPr>
          <a:xfrm>
            <a:off x="0" y="6048259"/>
            <a:ext cx="12192000" cy="539827"/>
          </a:xfrm>
          <a:prstGeom prst="rect">
            <a:avLst/>
          </a:prstGeom>
        </p:spPr>
      </p:pic>
      <p:sp>
        <p:nvSpPr>
          <p:cNvPr id="2" name="Title 1">
            <a:extLst>
              <a:ext uri="{FF2B5EF4-FFF2-40B4-BE49-F238E27FC236}">
                <a16:creationId xmlns:a16="http://schemas.microsoft.com/office/drawing/2014/main" id="{66DA8BF0-3CAD-A541-AF4F-E23E298AC0C0}"/>
              </a:ext>
            </a:extLst>
          </p:cNvPr>
          <p:cNvSpPr>
            <a:spLocks noGrp="1"/>
          </p:cNvSpPr>
          <p:nvPr>
            <p:ph type="title"/>
          </p:nvPr>
        </p:nvSpPr>
        <p:spPr>
          <a:xfrm>
            <a:off x="438150" y="365125"/>
            <a:ext cx="10515600" cy="655411"/>
          </a:xfrm>
        </p:spPr>
        <p:txBody>
          <a:bodyPr>
            <a:normAutofit/>
          </a:bodyPr>
          <a:lstStyle/>
          <a:p>
            <a:r>
              <a:rPr lang="en-GB" sz="3200" b="1" dirty="0">
                <a:solidFill>
                  <a:srgbClr val="EE9C27"/>
                </a:solidFill>
                <a:latin typeface="Century Gothic" panose="020B0502020202020204" pitchFamily="34" charset="0"/>
              </a:rPr>
              <a:t>CONSULTATION AND ENGAGEMENT</a:t>
            </a:r>
            <a:endParaRPr lang="en-US" sz="3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FABC116-EF99-A64A-9F63-D966377F0590}"/>
              </a:ext>
            </a:extLst>
          </p:cNvPr>
          <p:cNvSpPr>
            <a:spLocks noGrp="1"/>
          </p:cNvSpPr>
          <p:nvPr>
            <p:ph idx="1"/>
          </p:nvPr>
        </p:nvSpPr>
        <p:spPr>
          <a:xfrm>
            <a:off x="272687" y="1117288"/>
            <a:ext cx="8139793" cy="2353583"/>
          </a:xfrm>
        </p:spPr>
        <p:txBody>
          <a:bodyPr>
            <a:normAutofit fontScale="85000" lnSpcReduction="10000"/>
          </a:bodyPr>
          <a:lstStyle/>
          <a:p>
            <a:r>
              <a:rPr lang="en-US" sz="1600" dirty="0">
                <a:latin typeface="Arial" panose="020B0604020202020204" pitchFamily="34" charset="0"/>
                <a:cs typeface="Arial" panose="020B0604020202020204" pitchFamily="34" charset="0"/>
              </a:rPr>
              <a:t>Ongoing resident engagement since 2015.  Experiences and expectations shaped the project from the start; Community Liaison Advisors; Steering Group; </a:t>
            </a:r>
          </a:p>
          <a:p>
            <a:r>
              <a:rPr lang="en-US" sz="1600" dirty="0">
                <a:latin typeface="Arial" panose="020B0604020202020204" pitchFamily="34" charset="0"/>
                <a:cs typeface="Arial" panose="020B0604020202020204" pitchFamily="34" charset="0"/>
              </a:rPr>
              <a:t>workshops informing design work</a:t>
            </a:r>
          </a:p>
          <a:p>
            <a:r>
              <a:rPr lang="en-US" sz="1600" dirty="0">
                <a:latin typeface="Arial" panose="020B0604020202020204" pitchFamily="34" charset="0"/>
                <a:cs typeface="Arial" panose="020B0604020202020204" pitchFamily="34" charset="0"/>
              </a:rPr>
              <a:t>Consistently high support for proposals; 93% voted in </a:t>
            </a:r>
            <a:r>
              <a:rPr lang="en-US" sz="1600" dirty="0" err="1">
                <a:latin typeface="Arial" panose="020B0604020202020204" pitchFamily="34" charset="0"/>
                <a:cs typeface="Arial" panose="020B0604020202020204" pitchFamily="34" charset="0"/>
              </a:rPr>
              <a:t>favour</a:t>
            </a:r>
            <a:r>
              <a:rPr lang="en-US" sz="1600" dirty="0">
                <a:latin typeface="Arial" panose="020B0604020202020204" pitchFamily="34" charset="0"/>
                <a:cs typeface="Arial" panose="020B0604020202020204" pitchFamily="34" charset="0"/>
              </a:rPr>
              <a:t> of redevelopment in 2020 ballot </a:t>
            </a:r>
          </a:p>
          <a:p>
            <a:r>
              <a:rPr lang="en-US" sz="1600" dirty="0">
                <a:latin typeface="Arial" panose="020B0604020202020204" pitchFamily="34" charset="0"/>
                <a:cs typeface="Arial" panose="020B0604020202020204" pitchFamily="34" charset="0"/>
              </a:rPr>
              <a:t>The Council will continue to ensure residents are at the forefront of key decisions through all phases of delivery.</a:t>
            </a:r>
          </a:p>
          <a:p>
            <a:r>
              <a:rPr lang="en-GB" sz="1600" b="1" dirty="0">
                <a:solidFill>
                  <a:srgbClr val="000000"/>
                </a:solidFill>
                <a:latin typeface="Arial" panose="020B0604020202020204" pitchFamily="34" charset="0"/>
                <a:cs typeface="Arial" panose="020B0604020202020204" pitchFamily="34" charset="0"/>
              </a:rPr>
              <a:t>EQIA (Equalities Impact Assessment)</a:t>
            </a:r>
            <a:r>
              <a:rPr lang="en-GB" sz="1600" dirty="0">
                <a:solidFill>
                  <a:srgbClr val="000000"/>
                </a:solidFill>
                <a:latin typeface="Arial" panose="020B0604020202020204" pitchFamily="34" charset="0"/>
                <a:cs typeface="Arial" panose="020B0604020202020204" pitchFamily="34" charset="0"/>
              </a:rPr>
              <a:t> impact of proposals on groups with protected characteristics: new and improved stock; lifetime homes; energy efficient homes; homes to address needs of older people and those with disabilities; family units with better access to amenity and play space</a:t>
            </a:r>
            <a:endParaRPr lang="en-US" sz="1600" dirty="0">
              <a:latin typeface="Arial" panose="020B0604020202020204" pitchFamily="34" charset="0"/>
              <a:cs typeface="Arial" panose="020B0604020202020204" pitchFamily="34" charset="0"/>
            </a:endParaRPr>
          </a:p>
        </p:txBody>
      </p:sp>
      <p:sp>
        <p:nvSpPr>
          <p:cNvPr id="4" name="TextBox 3"/>
          <p:cNvSpPr txBox="1"/>
          <p:nvPr/>
        </p:nvSpPr>
        <p:spPr>
          <a:xfrm>
            <a:off x="0" y="6588087"/>
            <a:ext cx="12192000" cy="473725"/>
          </a:xfrm>
          <a:prstGeom prst="rect">
            <a:avLst/>
          </a:prstGeom>
          <a:solidFill>
            <a:schemeClr val="bg1"/>
          </a:solidFill>
        </p:spPr>
        <p:txBody>
          <a:bodyPr wrap="square" rtlCol="0">
            <a:spAutoFit/>
          </a:bodyPr>
          <a:lstStyle/>
          <a:p>
            <a:endParaRPr lang="en-GB" dirty="0"/>
          </a:p>
        </p:txBody>
      </p:sp>
      <p:pic>
        <p:nvPicPr>
          <p:cNvPr id="7" name="Picture 6"/>
          <p:cNvPicPr>
            <a:picLocks noChangeAspect="1"/>
          </p:cNvPicPr>
          <p:nvPr/>
        </p:nvPicPr>
        <p:blipFill rotWithShape="1">
          <a:blip r:embed="rId3"/>
          <a:srcRect l="16848" t="8994" r="14461" b="8633"/>
          <a:stretch/>
        </p:blipFill>
        <p:spPr>
          <a:xfrm rot="16200000">
            <a:off x="807452" y="5813684"/>
            <a:ext cx="418640" cy="2033543"/>
          </a:xfrm>
          <a:prstGeom prst="rect">
            <a:avLst/>
          </a:prstGeom>
        </p:spPr>
      </p:pic>
      <p:pic>
        <p:nvPicPr>
          <p:cNvPr id="8" name="Picture 7">
            <a:extLst>
              <a:ext uri="{FF2B5EF4-FFF2-40B4-BE49-F238E27FC236}">
                <a16:creationId xmlns:a16="http://schemas.microsoft.com/office/drawing/2014/main" id="{ECBF3548-107E-5E4C-9B9C-B92E98A75DBF}"/>
              </a:ext>
            </a:extLst>
          </p:cNvPr>
          <p:cNvPicPr>
            <a:picLocks noChangeAspect="1"/>
          </p:cNvPicPr>
          <p:nvPr/>
        </p:nvPicPr>
        <p:blipFill rotWithShape="1">
          <a:blip r:embed="rId4"/>
          <a:srcRect t="27249" b="29365"/>
          <a:stretch/>
        </p:blipFill>
        <p:spPr>
          <a:xfrm>
            <a:off x="10540406" y="6597430"/>
            <a:ext cx="1434929" cy="442346"/>
          </a:xfrm>
          <a:prstGeom prst="rect">
            <a:avLst/>
          </a:prstGeom>
        </p:spPr>
      </p:pic>
      <p:sp>
        <p:nvSpPr>
          <p:cNvPr id="9" name="Title 1">
            <a:extLst>
              <a:ext uri="{FF2B5EF4-FFF2-40B4-BE49-F238E27FC236}">
                <a16:creationId xmlns:a16="http://schemas.microsoft.com/office/drawing/2014/main" id="{190A4E16-46F5-4452-9D23-C96E5E251F56}"/>
              </a:ext>
            </a:extLst>
          </p:cNvPr>
          <p:cNvSpPr txBox="1">
            <a:spLocks/>
          </p:cNvSpPr>
          <p:nvPr/>
        </p:nvSpPr>
        <p:spPr>
          <a:xfrm>
            <a:off x="366167" y="3587471"/>
            <a:ext cx="5594421" cy="655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rgbClr val="EE9C27"/>
                </a:solidFill>
                <a:latin typeface="Century Gothic" panose="020B0502020202020204" pitchFamily="34" charset="0"/>
              </a:rPr>
              <a:t>LEGAL IMPLICATIONS</a:t>
            </a:r>
            <a:endParaRPr lang="en-US" sz="3000" b="1"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5A6B4CC1-7A48-4CF6-BBAC-1AB58DA369C3}"/>
              </a:ext>
            </a:extLst>
          </p:cNvPr>
          <p:cNvSpPr txBox="1">
            <a:spLocks/>
          </p:cNvSpPr>
          <p:nvPr/>
        </p:nvSpPr>
        <p:spPr>
          <a:xfrm>
            <a:off x="520453" y="4136737"/>
            <a:ext cx="5657850" cy="27477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Arial" panose="020B0604020202020204" pitchFamily="34" charset="0"/>
                <a:cs typeface="Arial" panose="020B0604020202020204" pitchFamily="34" charset="0"/>
              </a:rPr>
              <a:t>Equality Act 2010 </a:t>
            </a:r>
            <a:r>
              <a:rPr lang="en-GB" sz="1600" b="1" i="1" dirty="0">
                <a:latin typeface="Arial" panose="020B0604020202020204" pitchFamily="34" charset="0"/>
                <a:cs typeface="Arial" panose="020B0604020202020204" pitchFamily="34" charset="0"/>
              </a:rPr>
              <a:t>“</a:t>
            </a:r>
            <a:r>
              <a:rPr lang="en-GB" sz="1600" i="1" dirty="0">
                <a:latin typeface="Arial" panose="020B0604020202020204" pitchFamily="34" charset="0"/>
                <a:ea typeface="Times New Roman" panose="02020603050405020304" pitchFamily="18" charset="0"/>
              </a:rPr>
              <a:t>…</a:t>
            </a:r>
            <a:r>
              <a:rPr lang="en-GB" sz="1600" b="1" i="1" dirty="0">
                <a:latin typeface="Arial" panose="020B0604020202020204" pitchFamily="34" charset="0"/>
                <a:ea typeface="Times New Roman" panose="02020603050405020304" pitchFamily="18" charset="0"/>
              </a:rPr>
              <a:t>eliminate discrimination, harassment and victimisation</a:t>
            </a:r>
            <a:r>
              <a:rPr lang="en-GB" sz="1600" i="1" dirty="0">
                <a:latin typeface="Arial" panose="020B0604020202020204" pitchFamily="34" charset="0"/>
                <a:ea typeface="Times New Roman" panose="02020603050405020304" pitchFamily="18" charset="0"/>
              </a:rPr>
              <a:t>…</a:t>
            </a:r>
            <a:r>
              <a:rPr lang="en-GB" sz="1600" b="1" i="1" dirty="0">
                <a:latin typeface="Arial" panose="020B0604020202020204" pitchFamily="34" charset="0"/>
                <a:ea typeface="Times New Roman" panose="02020603050405020304" pitchFamily="18" charset="0"/>
              </a:rPr>
              <a:t>to advance equality of opportunity between people </a:t>
            </a:r>
            <a:r>
              <a:rPr lang="en-GB" sz="1600" i="1" dirty="0">
                <a:latin typeface="Arial" panose="020B0604020202020204" pitchFamily="34" charset="0"/>
                <a:ea typeface="Times New Roman" panose="02020603050405020304" pitchFamily="18" charset="0"/>
              </a:rPr>
              <a:t>…</a:t>
            </a:r>
            <a:r>
              <a:rPr lang="en-GB" sz="1600" b="1" i="1" dirty="0">
                <a:latin typeface="Arial" panose="020B0604020202020204" pitchFamily="34" charset="0"/>
                <a:ea typeface="Times New Roman" panose="02020603050405020304" pitchFamily="18" charset="0"/>
              </a:rPr>
              <a:t>foster good relations …</a:t>
            </a:r>
            <a:r>
              <a:rPr lang="en-GB" sz="1600" i="1" dirty="0">
                <a:latin typeface="Arial" panose="020B0604020202020204" pitchFamily="34" charset="0"/>
                <a:ea typeface="Times New Roman" panose="02020603050405020304" pitchFamily="18" charset="0"/>
              </a:rPr>
              <a:t>tackling prejudice and promoting understanding</a:t>
            </a:r>
          </a:p>
          <a:p>
            <a:r>
              <a:rPr lang="en-GB" sz="2000" b="1" dirty="0">
                <a:latin typeface="Arial" panose="020B0604020202020204" pitchFamily="34" charset="0"/>
                <a:ea typeface="Times New Roman" panose="02020603050405020304" pitchFamily="18" charset="0"/>
              </a:rPr>
              <a:t>Section 105 of the Housing Act 1985</a:t>
            </a:r>
            <a:r>
              <a:rPr lang="en-GB" sz="1800" dirty="0">
                <a:latin typeface="Arial" panose="020B0604020202020204" pitchFamily="34" charset="0"/>
                <a:ea typeface="Times New Roman" panose="02020603050405020304" pitchFamily="18" charset="0"/>
              </a:rPr>
              <a:t> </a:t>
            </a:r>
            <a:r>
              <a:rPr lang="en-GB" sz="1600" b="1" i="1" dirty="0">
                <a:latin typeface="Arial" panose="020B0604020202020204" pitchFamily="34" charset="0"/>
                <a:ea typeface="Times New Roman" panose="02020603050405020304" pitchFamily="18" charset="0"/>
              </a:rPr>
              <a:t>consult secure tenants </a:t>
            </a:r>
            <a:r>
              <a:rPr lang="en-GB" sz="1600" i="1" dirty="0">
                <a:latin typeface="Arial" panose="020B0604020202020204" pitchFamily="34" charset="0"/>
                <a:ea typeface="Times New Roman" panose="02020603050405020304" pitchFamily="18" charset="0"/>
              </a:rPr>
              <a:t>on matters of housing management</a:t>
            </a:r>
            <a:endParaRPr lang="en-US" sz="1600" i="1" dirty="0">
              <a:latin typeface="Arial" panose="020B0604020202020204" pitchFamily="34" charset="0"/>
              <a:cs typeface="Arial" panose="020B0604020202020204" pitchFamily="34" charset="0"/>
            </a:endParaRPr>
          </a:p>
        </p:txBody>
      </p:sp>
      <p:sp>
        <p:nvSpPr>
          <p:cNvPr id="5" name="Speech Bubble: Oval 4">
            <a:extLst>
              <a:ext uri="{FF2B5EF4-FFF2-40B4-BE49-F238E27FC236}">
                <a16:creationId xmlns:a16="http://schemas.microsoft.com/office/drawing/2014/main" id="{B4F9BAC2-2310-4930-88FC-F18894EE85C6}"/>
              </a:ext>
            </a:extLst>
          </p:cNvPr>
          <p:cNvSpPr/>
          <p:nvPr/>
        </p:nvSpPr>
        <p:spPr>
          <a:xfrm>
            <a:off x="8569234" y="120769"/>
            <a:ext cx="3622766" cy="2891816"/>
          </a:xfrm>
          <a:prstGeom prst="wedgeEllipseCallout">
            <a:avLst>
              <a:gd name="adj1" fmla="val -78070"/>
              <a:gd name="adj2" fmla="val -43134"/>
            </a:avLst>
          </a:prstGeom>
          <a:solidFill>
            <a:schemeClr val="accent1">
              <a:lumMod val="40000"/>
              <a:lumOff val="60000"/>
            </a:schemeClr>
          </a:solidFill>
          <a:ln w="63500">
            <a:solidFill>
              <a:srgbClr val="74D1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74D1F6"/>
              </a:solidFill>
            </a:endParaRPr>
          </a:p>
        </p:txBody>
      </p:sp>
      <p:sp>
        <p:nvSpPr>
          <p:cNvPr id="13" name="TextBox 12">
            <a:extLst>
              <a:ext uri="{FF2B5EF4-FFF2-40B4-BE49-F238E27FC236}">
                <a16:creationId xmlns:a16="http://schemas.microsoft.com/office/drawing/2014/main" id="{20E8DAB2-9905-48B2-8B08-9696D1C076CB}"/>
              </a:ext>
            </a:extLst>
          </p:cNvPr>
          <p:cNvSpPr txBox="1"/>
          <p:nvPr/>
        </p:nvSpPr>
        <p:spPr>
          <a:xfrm>
            <a:off x="8827811" y="365125"/>
            <a:ext cx="3042284" cy="2585323"/>
          </a:xfrm>
          <a:prstGeom prst="rect">
            <a:avLst/>
          </a:prstGeom>
          <a:noFill/>
        </p:spPr>
        <p:txBody>
          <a:bodyPr wrap="square">
            <a:spAutoFit/>
          </a:bodyPr>
          <a:lstStyle/>
          <a:p>
            <a:pPr algn="ctr"/>
            <a:r>
              <a:rPr lang="en-US" sz="1800" i="1" dirty="0">
                <a:latin typeface="Arial" panose="020B0604020202020204" pitchFamily="34" charset="0"/>
                <a:cs typeface="Arial" panose="020B0604020202020204" pitchFamily="34" charset="0"/>
              </a:rPr>
              <a:t>“</a:t>
            </a:r>
            <a:r>
              <a:rPr lang="en-GB" sz="1800" i="1" dirty="0">
                <a:solidFill>
                  <a:srgbClr val="000000"/>
                </a:solidFill>
                <a:effectLst/>
                <a:latin typeface="Arial" panose="020B0604020202020204" pitchFamily="34" charset="0"/>
                <a:ea typeface="Times New Roman" panose="02020603050405020304" pitchFamily="18" charset="0"/>
              </a:rPr>
              <a:t>everyone in Camden should have a place they call home Camden should be a green, clean, vibrant, accessible, and sustainable place with everyone empowered to contribute to tackling the climate emergency”</a:t>
            </a:r>
            <a:endParaRPr lang="en-GB" dirty="0"/>
          </a:p>
        </p:txBody>
      </p:sp>
      <p:sp>
        <p:nvSpPr>
          <p:cNvPr id="14" name="TextBox 13">
            <a:extLst>
              <a:ext uri="{FF2B5EF4-FFF2-40B4-BE49-F238E27FC236}">
                <a16:creationId xmlns:a16="http://schemas.microsoft.com/office/drawing/2014/main" id="{432BDB1D-E6F3-4B23-A5BA-CEB42944E771}"/>
              </a:ext>
            </a:extLst>
          </p:cNvPr>
          <p:cNvSpPr txBox="1"/>
          <p:nvPr/>
        </p:nvSpPr>
        <p:spPr>
          <a:xfrm>
            <a:off x="10232571" y="3038271"/>
            <a:ext cx="2284637" cy="338554"/>
          </a:xfrm>
          <a:prstGeom prst="rect">
            <a:avLst/>
          </a:prstGeom>
          <a:noFill/>
        </p:spPr>
        <p:txBody>
          <a:bodyPr wrap="square" rtlCol="0">
            <a:spAutoFit/>
          </a:bodyPr>
          <a:lstStyle/>
          <a:p>
            <a:r>
              <a:rPr lang="en-US" sz="1600" dirty="0">
                <a:latin typeface="Courier New" panose="02070309020205020404" pitchFamily="49" charset="0"/>
                <a:cs typeface="Courier New" panose="02070309020205020404" pitchFamily="49" charset="0"/>
              </a:rPr>
              <a:t>We Make Camden</a:t>
            </a:r>
            <a:endParaRPr lang="en-GB" sz="1600" dirty="0">
              <a:latin typeface="Courier New" panose="02070309020205020404" pitchFamily="49" charset="0"/>
              <a:cs typeface="Courier New" panose="02070309020205020404" pitchFamily="49" charset="0"/>
            </a:endParaRPr>
          </a:p>
        </p:txBody>
      </p:sp>
      <p:sp>
        <p:nvSpPr>
          <p:cNvPr id="15" name="Title 1">
            <a:extLst>
              <a:ext uri="{FF2B5EF4-FFF2-40B4-BE49-F238E27FC236}">
                <a16:creationId xmlns:a16="http://schemas.microsoft.com/office/drawing/2014/main" id="{64788DC6-6D41-4D96-8835-380509FDDEDF}"/>
              </a:ext>
            </a:extLst>
          </p:cNvPr>
          <p:cNvSpPr txBox="1">
            <a:spLocks/>
          </p:cNvSpPr>
          <p:nvPr/>
        </p:nvSpPr>
        <p:spPr>
          <a:xfrm>
            <a:off x="6396018" y="3481326"/>
            <a:ext cx="5657850" cy="655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rgbClr val="EE9C27"/>
                </a:solidFill>
                <a:latin typeface="Century Gothic" panose="020B0502020202020204" pitchFamily="34" charset="0"/>
              </a:rPr>
              <a:t>RESOURCE IMPLICATIONS</a:t>
            </a:r>
            <a:endParaRPr lang="en-US" sz="3000" b="1" dirty="0">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BBEE5277-097B-447F-9429-FB318E0C19F0}"/>
              </a:ext>
            </a:extLst>
          </p:cNvPr>
          <p:cNvSpPr txBox="1">
            <a:spLocks/>
          </p:cNvSpPr>
          <p:nvPr/>
        </p:nvSpPr>
        <p:spPr>
          <a:xfrm>
            <a:off x="6441660" y="3991221"/>
            <a:ext cx="5500784" cy="190404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Arial" panose="020B0604020202020204" pitchFamily="34" charset="0"/>
                <a:cs typeface="Arial" panose="020B0604020202020204" pitchFamily="34" charset="0"/>
              </a:rPr>
              <a:t>Current proposals estimate total expenditure of £565.92M (Sales of £511.18M; Grant of £43.02M; Deficit of £11.72M financed through sale of council assets, to be approved / allocated)</a:t>
            </a:r>
          </a:p>
          <a:p>
            <a:r>
              <a:rPr lang="en-US" sz="1400" dirty="0">
                <a:latin typeface="Arial" panose="020B0604020202020204" pitchFamily="34" charset="0"/>
                <a:cs typeface="Arial" panose="020B0604020202020204" pitchFamily="34" charset="0"/>
              </a:rPr>
              <a:t>Peak debt</a:t>
            </a:r>
          </a:p>
          <a:p>
            <a:r>
              <a:rPr lang="en-US" sz="1400" dirty="0">
                <a:latin typeface="Arial" panose="020B0604020202020204" pitchFamily="34" charset="0"/>
                <a:cs typeface="Arial" panose="020B0604020202020204" pitchFamily="34" charset="0"/>
              </a:rPr>
              <a:t>Adverse movements. Mitigated by contingency</a:t>
            </a:r>
          </a:p>
          <a:p>
            <a:r>
              <a:rPr lang="en-US" sz="1400" dirty="0">
                <a:latin typeface="Arial" panose="020B0604020202020204" pitchFamily="34" charset="0"/>
                <a:cs typeface="Arial" panose="020B0604020202020204" pitchFamily="34" charset="0"/>
              </a:rPr>
              <a:t>Regular Council reviews of affordability, risks, budgets, alternative funding</a:t>
            </a:r>
          </a:p>
          <a:p>
            <a:r>
              <a:rPr lang="en-US" sz="1400" dirty="0">
                <a:latin typeface="Arial" panose="020B0604020202020204" pitchFamily="34" charset="0"/>
                <a:cs typeface="Arial" panose="020B0604020202020204" pitchFamily="34" charset="0"/>
              </a:rPr>
              <a:t>Strict GLA grant conditions to be met</a:t>
            </a:r>
          </a:p>
        </p:txBody>
      </p:sp>
    </p:spTree>
    <p:extLst>
      <p:ext uri="{BB962C8B-B14F-4D97-AF65-F5344CB8AC3E}">
        <p14:creationId xmlns:p14="http://schemas.microsoft.com/office/powerpoint/2010/main" val="1138459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7FE73A-A6D5-A14C-B66F-44041A24A542}"/>
              </a:ext>
            </a:extLst>
          </p:cNvPr>
          <p:cNvPicPr>
            <a:picLocks noChangeAspect="1"/>
          </p:cNvPicPr>
          <p:nvPr/>
        </p:nvPicPr>
        <p:blipFill rotWithShape="1">
          <a:blip r:embed="rId2">
            <a:extLst>
              <a:ext uri="{28A0092B-C50C-407E-A947-70E740481C1C}">
                <a14:useLocalDpi xmlns:a14="http://schemas.microsoft.com/office/drawing/2010/main" val="0"/>
              </a:ext>
            </a:extLst>
          </a:blip>
          <a:srcRect t="51698"/>
          <a:stretch/>
        </p:blipFill>
        <p:spPr>
          <a:xfrm>
            <a:off x="0" y="6048259"/>
            <a:ext cx="12192000" cy="539827"/>
          </a:xfrm>
          <a:prstGeom prst="rect">
            <a:avLst/>
          </a:prstGeom>
        </p:spPr>
      </p:pic>
      <p:sp>
        <p:nvSpPr>
          <p:cNvPr id="2" name="Title 1">
            <a:extLst>
              <a:ext uri="{FF2B5EF4-FFF2-40B4-BE49-F238E27FC236}">
                <a16:creationId xmlns:a16="http://schemas.microsoft.com/office/drawing/2014/main" id="{66DA8BF0-3CAD-A541-AF4F-E23E298AC0C0}"/>
              </a:ext>
            </a:extLst>
          </p:cNvPr>
          <p:cNvSpPr>
            <a:spLocks noGrp="1"/>
          </p:cNvSpPr>
          <p:nvPr>
            <p:ph type="title"/>
          </p:nvPr>
        </p:nvSpPr>
        <p:spPr>
          <a:xfrm>
            <a:off x="438150" y="365125"/>
            <a:ext cx="10515600" cy="655411"/>
          </a:xfrm>
        </p:spPr>
        <p:txBody>
          <a:bodyPr>
            <a:normAutofit/>
          </a:bodyPr>
          <a:lstStyle/>
          <a:p>
            <a:r>
              <a:rPr lang="en-GB" sz="3200" b="1" dirty="0">
                <a:solidFill>
                  <a:srgbClr val="EE9C27"/>
                </a:solidFill>
                <a:latin typeface="Century Gothic" panose="020B0502020202020204" pitchFamily="34" charset="0"/>
              </a:rPr>
              <a:t>TIMETABLE</a:t>
            </a:r>
            <a:endParaRPr lang="en-US" sz="3000" b="1" dirty="0">
              <a:latin typeface="Arial" panose="020B0604020202020204" pitchFamily="34" charset="0"/>
              <a:cs typeface="Arial" panose="020B0604020202020204" pitchFamily="34" charset="0"/>
            </a:endParaRPr>
          </a:p>
        </p:txBody>
      </p:sp>
      <p:graphicFrame>
        <p:nvGraphicFramePr>
          <p:cNvPr id="5" name="Content Placeholder 4">
            <a:extLst>
              <a:ext uri="{FF2B5EF4-FFF2-40B4-BE49-F238E27FC236}">
                <a16:creationId xmlns:a16="http://schemas.microsoft.com/office/drawing/2014/main" id="{4969EF90-59C4-4A18-A175-85FC1D7E0B7C}"/>
              </a:ext>
            </a:extLst>
          </p:cNvPr>
          <p:cNvGraphicFramePr>
            <a:graphicFrameLocks noGrp="1"/>
          </p:cNvGraphicFramePr>
          <p:nvPr>
            <p:ph idx="1"/>
            <p:extLst>
              <p:ext uri="{D42A27DB-BD31-4B8C-83A1-F6EECF244321}">
                <p14:modId xmlns:p14="http://schemas.microsoft.com/office/powerpoint/2010/main" val="540362893"/>
              </p:ext>
            </p:extLst>
          </p:nvPr>
        </p:nvGraphicFramePr>
        <p:xfrm>
          <a:off x="1236617" y="1750423"/>
          <a:ext cx="8969828" cy="3178632"/>
        </p:xfrm>
        <a:graphic>
          <a:graphicData uri="http://schemas.openxmlformats.org/drawingml/2006/table">
            <a:tbl>
              <a:tblPr firstRow="1" firstCol="1" bandRow="1">
                <a:tableStyleId>{5C22544A-7EE6-4342-B048-85BDC9FD1C3A}</a:tableStyleId>
              </a:tblPr>
              <a:tblGrid>
                <a:gridCol w="5959702">
                  <a:extLst>
                    <a:ext uri="{9D8B030D-6E8A-4147-A177-3AD203B41FA5}">
                      <a16:colId xmlns:a16="http://schemas.microsoft.com/office/drawing/2014/main" val="3024480097"/>
                    </a:ext>
                  </a:extLst>
                </a:gridCol>
                <a:gridCol w="3010126">
                  <a:extLst>
                    <a:ext uri="{9D8B030D-6E8A-4147-A177-3AD203B41FA5}">
                      <a16:colId xmlns:a16="http://schemas.microsoft.com/office/drawing/2014/main" val="514888080"/>
                    </a:ext>
                  </a:extLst>
                </a:gridCol>
              </a:tblGrid>
              <a:tr h="529772">
                <a:tc>
                  <a:txBody>
                    <a:bodyPr/>
                    <a:lstStyle/>
                    <a:p>
                      <a:r>
                        <a:rPr lang="en-GB" sz="2000" dirty="0">
                          <a:effectLst/>
                          <a:latin typeface="Arial" panose="020B0604020202020204" pitchFamily="34" charset="0"/>
                          <a:cs typeface="Arial" panose="020B0604020202020204" pitchFamily="34" charset="0"/>
                        </a:rPr>
                        <a:t>Cabinet approval of Business Case</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GB" sz="2000">
                          <a:effectLst/>
                          <a:latin typeface="Arial" panose="020B0604020202020204" pitchFamily="34" charset="0"/>
                          <a:cs typeface="Arial" panose="020B0604020202020204" pitchFamily="34" charset="0"/>
                        </a:rPr>
                        <a:t>July 2022</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186123311"/>
                  </a:ext>
                </a:extLst>
              </a:tr>
              <a:tr h="529772">
                <a:tc>
                  <a:txBody>
                    <a:bodyPr/>
                    <a:lstStyle/>
                    <a:p>
                      <a:r>
                        <a:rPr lang="en-GB" sz="2000">
                          <a:effectLst/>
                          <a:latin typeface="Arial" panose="020B0604020202020204" pitchFamily="34" charset="0"/>
                          <a:cs typeface="Arial" panose="020B0604020202020204" pitchFamily="34" charset="0"/>
                        </a:rPr>
                        <a:t>Planning Submission</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GB" sz="2000">
                          <a:effectLst/>
                          <a:latin typeface="Arial" panose="020B0604020202020204" pitchFamily="34" charset="0"/>
                          <a:cs typeface="Arial" panose="020B0604020202020204" pitchFamily="34" charset="0"/>
                        </a:rPr>
                        <a:t>February 2023</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51611757"/>
                  </a:ext>
                </a:extLst>
              </a:tr>
              <a:tr h="529772">
                <a:tc>
                  <a:txBody>
                    <a:bodyPr/>
                    <a:lstStyle/>
                    <a:p>
                      <a:r>
                        <a:rPr lang="en-GB" sz="2000" dirty="0">
                          <a:effectLst/>
                          <a:latin typeface="Arial" panose="020B0604020202020204" pitchFamily="34" charset="0"/>
                          <a:cs typeface="Arial" panose="020B0604020202020204" pitchFamily="34" charset="0"/>
                        </a:rPr>
                        <a:t>Planning Consent</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GB" sz="2000">
                          <a:effectLst/>
                          <a:latin typeface="Arial" panose="020B0604020202020204" pitchFamily="34" charset="0"/>
                          <a:cs typeface="Arial" panose="020B0604020202020204" pitchFamily="34" charset="0"/>
                        </a:rPr>
                        <a:t>July 2023</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653794150"/>
                  </a:ext>
                </a:extLst>
              </a:tr>
              <a:tr h="529772">
                <a:tc>
                  <a:txBody>
                    <a:bodyPr/>
                    <a:lstStyle/>
                    <a:p>
                      <a:r>
                        <a:rPr lang="en-GB" sz="2000">
                          <a:effectLst/>
                          <a:latin typeface="Arial" panose="020B0604020202020204" pitchFamily="34" charset="0"/>
                          <a:cs typeface="Arial" panose="020B0604020202020204" pitchFamily="34" charset="0"/>
                        </a:rPr>
                        <a:t>Appointment of Phase 1 contractor</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GB" sz="2000">
                          <a:effectLst/>
                          <a:latin typeface="Arial" panose="020B0604020202020204" pitchFamily="34" charset="0"/>
                          <a:cs typeface="Arial" panose="020B0604020202020204" pitchFamily="34" charset="0"/>
                        </a:rPr>
                        <a:t>October 2023</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280979021"/>
                  </a:ext>
                </a:extLst>
              </a:tr>
              <a:tr h="529772">
                <a:tc>
                  <a:txBody>
                    <a:bodyPr/>
                    <a:lstStyle/>
                    <a:p>
                      <a:r>
                        <a:rPr lang="en-GB" sz="2000" dirty="0">
                          <a:effectLst/>
                          <a:latin typeface="Arial" panose="020B0604020202020204" pitchFamily="34" charset="0"/>
                          <a:cs typeface="Arial" panose="020B0604020202020204" pitchFamily="34" charset="0"/>
                        </a:rPr>
                        <a:t>Phase 1 Start on Site</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GB" sz="2000">
                          <a:effectLst/>
                          <a:latin typeface="Arial" panose="020B0604020202020204" pitchFamily="34" charset="0"/>
                          <a:cs typeface="Arial" panose="020B0604020202020204" pitchFamily="34" charset="0"/>
                        </a:rPr>
                        <a:t>November 2023</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08307982"/>
                  </a:ext>
                </a:extLst>
              </a:tr>
              <a:tr h="529772">
                <a:tc>
                  <a:txBody>
                    <a:bodyPr/>
                    <a:lstStyle/>
                    <a:p>
                      <a:r>
                        <a:rPr lang="en-GB" sz="2000">
                          <a:effectLst/>
                          <a:latin typeface="Arial" panose="020B0604020202020204" pitchFamily="34" charset="0"/>
                          <a:cs typeface="Arial" panose="020B0604020202020204" pitchFamily="34" charset="0"/>
                        </a:rPr>
                        <a:t>Completion of Phase 1</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GB" sz="2000" dirty="0">
                          <a:effectLst/>
                          <a:latin typeface="Arial" panose="020B0604020202020204" pitchFamily="34" charset="0"/>
                          <a:cs typeface="Arial" panose="020B0604020202020204" pitchFamily="34" charset="0"/>
                        </a:rPr>
                        <a:t>October 2025</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040875765"/>
                  </a:ext>
                </a:extLst>
              </a:tr>
            </a:tbl>
          </a:graphicData>
        </a:graphic>
      </p:graphicFrame>
      <p:sp>
        <p:nvSpPr>
          <p:cNvPr id="4" name="TextBox 3"/>
          <p:cNvSpPr txBox="1"/>
          <p:nvPr/>
        </p:nvSpPr>
        <p:spPr>
          <a:xfrm>
            <a:off x="0" y="6588087"/>
            <a:ext cx="12192000" cy="473725"/>
          </a:xfrm>
          <a:prstGeom prst="rect">
            <a:avLst/>
          </a:prstGeom>
          <a:solidFill>
            <a:schemeClr val="bg1"/>
          </a:solidFill>
        </p:spPr>
        <p:txBody>
          <a:bodyPr wrap="square" rtlCol="0">
            <a:spAutoFit/>
          </a:bodyPr>
          <a:lstStyle/>
          <a:p>
            <a:endParaRPr lang="en-GB" dirty="0"/>
          </a:p>
        </p:txBody>
      </p:sp>
      <p:pic>
        <p:nvPicPr>
          <p:cNvPr id="7" name="Picture 6"/>
          <p:cNvPicPr>
            <a:picLocks noChangeAspect="1"/>
          </p:cNvPicPr>
          <p:nvPr/>
        </p:nvPicPr>
        <p:blipFill rotWithShape="1">
          <a:blip r:embed="rId3"/>
          <a:srcRect l="16848" t="8994" r="14461" b="8633"/>
          <a:stretch/>
        </p:blipFill>
        <p:spPr>
          <a:xfrm rot="16200000">
            <a:off x="807452" y="5813684"/>
            <a:ext cx="418640" cy="2033543"/>
          </a:xfrm>
          <a:prstGeom prst="rect">
            <a:avLst/>
          </a:prstGeom>
        </p:spPr>
      </p:pic>
      <p:pic>
        <p:nvPicPr>
          <p:cNvPr id="8" name="Picture 7">
            <a:extLst>
              <a:ext uri="{FF2B5EF4-FFF2-40B4-BE49-F238E27FC236}">
                <a16:creationId xmlns:a16="http://schemas.microsoft.com/office/drawing/2014/main" id="{ECBF3548-107E-5E4C-9B9C-B92E98A75DBF}"/>
              </a:ext>
            </a:extLst>
          </p:cNvPr>
          <p:cNvPicPr>
            <a:picLocks noChangeAspect="1"/>
          </p:cNvPicPr>
          <p:nvPr/>
        </p:nvPicPr>
        <p:blipFill rotWithShape="1">
          <a:blip r:embed="rId4"/>
          <a:srcRect t="27249" b="29365"/>
          <a:stretch/>
        </p:blipFill>
        <p:spPr>
          <a:xfrm>
            <a:off x="10540406" y="6597430"/>
            <a:ext cx="1434929" cy="442346"/>
          </a:xfrm>
          <a:prstGeom prst="rect">
            <a:avLst/>
          </a:prstGeom>
        </p:spPr>
      </p:pic>
    </p:spTree>
    <p:extLst>
      <p:ext uri="{BB962C8B-B14F-4D97-AF65-F5344CB8AC3E}">
        <p14:creationId xmlns:p14="http://schemas.microsoft.com/office/powerpoint/2010/main" val="1784583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7FE73A-A6D5-A14C-B66F-44041A24A542}"/>
              </a:ext>
            </a:extLst>
          </p:cNvPr>
          <p:cNvPicPr>
            <a:picLocks noChangeAspect="1"/>
          </p:cNvPicPr>
          <p:nvPr/>
        </p:nvPicPr>
        <p:blipFill rotWithShape="1">
          <a:blip r:embed="rId2">
            <a:extLst>
              <a:ext uri="{28A0092B-C50C-407E-A947-70E740481C1C}">
                <a14:useLocalDpi xmlns:a14="http://schemas.microsoft.com/office/drawing/2010/main" val="0"/>
              </a:ext>
            </a:extLst>
          </a:blip>
          <a:srcRect t="51698"/>
          <a:stretch/>
        </p:blipFill>
        <p:spPr>
          <a:xfrm>
            <a:off x="0" y="6048259"/>
            <a:ext cx="12192000" cy="539827"/>
          </a:xfrm>
          <a:prstGeom prst="rect">
            <a:avLst/>
          </a:prstGeom>
        </p:spPr>
      </p:pic>
      <p:sp>
        <p:nvSpPr>
          <p:cNvPr id="2" name="Title 1">
            <a:extLst>
              <a:ext uri="{FF2B5EF4-FFF2-40B4-BE49-F238E27FC236}">
                <a16:creationId xmlns:a16="http://schemas.microsoft.com/office/drawing/2014/main" id="{66DA8BF0-3CAD-A541-AF4F-E23E298AC0C0}"/>
              </a:ext>
            </a:extLst>
          </p:cNvPr>
          <p:cNvSpPr>
            <a:spLocks noGrp="1"/>
          </p:cNvSpPr>
          <p:nvPr>
            <p:ph type="title"/>
          </p:nvPr>
        </p:nvSpPr>
        <p:spPr>
          <a:xfrm>
            <a:off x="438150" y="365125"/>
            <a:ext cx="10515600" cy="655411"/>
          </a:xfrm>
        </p:spPr>
        <p:txBody>
          <a:bodyPr>
            <a:normAutofit/>
          </a:bodyPr>
          <a:lstStyle/>
          <a:p>
            <a:r>
              <a:rPr lang="en-GB" sz="3200" b="1" dirty="0">
                <a:solidFill>
                  <a:srgbClr val="EE9C27"/>
                </a:solidFill>
                <a:latin typeface="Century Gothic" panose="020B0502020202020204" pitchFamily="34" charset="0"/>
              </a:rPr>
              <a:t>APPENDICES</a:t>
            </a:r>
            <a:endParaRPr lang="en-US" sz="3000" b="1" dirty="0">
              <a:latin typeface="Arial" panose="020B0604020202020204" pitchFamily="34" charset="0"/>
              <a:cs typeface="Arial" panose="020B0604020202020204" pitchFamily="34" charset="0"/>
            </a:endParaRPr>
          </a:p>
        </p:txBody>
      </p:sp>
      <p:sp>
        <p:nvSpPr>
          <p:cNvPr id="4" name="TextBox 3"/>
          <p:cNvSpPr txBox="1"/>
          <p:nvPr/>
        </p:nvSpPr>
        <p:spPr>
          <a:xfrm>
            <a:off x="0" y="6588087"/>
            <a:ext cx="12192000" cy="473725"/>
          </a:xfrm>
          <a:prstGeom prst="rect">
            <a:avLst/>
          </a:prstGeom>
          <a:solidFill>
            <a:schemeClr val="bg1"/>
          </a:solidFill>
        </p:spPr>
        <p:txBody>
          <a:bodyPr wrap="square" rtlCol="0">
            <a:spAutoFit/>
          </a:bodyPr>
          <a:lstStyle/>
          <a:p>
            <a:endParaRPr lang="en-GB" dirty="0"/>
          </a:p>
        </p:txBody>
      </p:sp>
      <p:pic>
        <p:nvPicPr>
          <p:cNvPr id="7" name="Picture 6"/>
          <p:cNvPicPr>
            <a:picLocks noChangeAspect="1"/>
          </p:cNvPicPr>
          <p:nvPr/>
        </p:nvPicPr>
        <p:blipFill rotWithShape="1">
          <a:blip r:embed="rId3"/>
          <a:srcRect l="16848" t="8994" r="14461" b="8633"/>
          <a:stretch/>
        </p:blipFill>
        <p:spPr>
          <a:xfrm rot="16200000">
            <a:off x="807452" y="5813684"/>
            <a:ext cx="418640" cy="2033543"/>
          </a:xfrm>
          <a:prstGeom prst="rect">
            <a:avLst/>
          </a:prstGeom>
        </p:spPr>
      </p:pic>
      <p:pic>
        <p:nvPicPr>
          <p:cNvPr id="8" name="Picture 7">
            <a:extLst>
              <a:ext uri="{FF2B5EF4-FFF2-40B4-BE49-F238E27FC236}">
                <a16:creationId xmlns:a16="http://schemas.microsoft.com/office/drawing/2014/main" id="{ECBF3548-107E-5E4C-9B9C-B92E98A75DBF}"/>
              </a:ext>
            </a:extLst>
          </p:cNvPr>
          <p:cNvPicPr>
            <a:picLocks noChangeAspect="1"/>
          </p:cNvPicPr>
          <p:nvPr/>
        </p:nvPicPr>
        <p:blipFill rotWithShape="1">
          <a:blip r:embed="rId4"/>
          <a:srcRect t="27249" b="29365"/>
          <a:stretch/>
        </p:blipFill>
        <p:spPr>
          <a:xfrm>
            <a:off x="10540406" y="6597430"/>
            <a:ext cx="1434929" cy="442346"/>
          </a:xfrm>
          <a:prstGeom prst="rect">
            <a:avLst/>
          </a:prstGeom>
        </p:spPr>
      </p:pic>
      <p:sp>
        <p:nvSpPr>
          <p:cNvPr id="9" name="Content Placeholder 8">
            <a:extLst>
              <a:ext uri="{FF2B5EF4-FFF2-40B4-BE49-F238E27FC236}">
                <a16:creationId xmlns:a16="http://schemas.microsoft.com/office/drawing/2014/main" id="{1C559606-87F7-4A2D-A4E8-34F80FEDC63C}"/>
              </a:ext>
            </a:extLst>
          </p:cNvPr>
          <p:cNvSpPr>
            <a:spLocks noGrp="1"/>
          </p:cNvSpPr>
          <p:nvPr>
            <p:ph idx="1"/>
          </p:nvPr>
        </p:nvSpPr>
        <p:spPr>
          <a:xfrm>
            <a:off x="690019" y="1253331"/>
            <a:ext cx="10515600" cy="4351338"/>
          </a:xfrm>
        </p:spPr>
        <p:txBody>
          <a:bodyPr/>
          <a:lstStyle/>
          <a:p>
            <a:pPr marL="457200" algn="l"/>
            <a:r>
              <a:rPr lang="en-GB" sz="1800" dirty="0">
                <a:effectLst/>
                <a:latin typeface="Arial" panose="020B0604020202020204" pitchFamily="34" charset="0"/>
                <a:ea typeface="Times New Roman" panose="02020603050405020304" pitchFamily="18" charset="0"/>
                <a:cs typeface="Arial" panose="020B0604020202020204" pitchFamily="34" charset="0"/>
              </a:rPr>
              <a:t>Appendix 1.   Equalities Impact Assessment</a:t>
            </a:r>
          </a:p>
          <a:p>
            <a:pPr marL="457200" algn="l"/>
            <a:r>
              <a:rPr lang="en-GB" sz="1800" dirty="0">
                <a:effectLst/>
                <a:latin typeface="Arial" panose="020B0604020202020204" pitchFamily="34" charset="0"/>
                <a:ea typeface="Times New Roman" panose="02020603050405020304" pitchFamily="18" charset="0"/>
                <a:cs typeface="Arial" panose="020B0604020202020204" pitchFamily="34" charset="0"/>
              </a:rPr>
              <a:t>Appendix 2.   Proposed Demolition and Phasing Strategy Plans</a:t>
            </a:r>
          </a:p>
          <a:p>
            <a:pPr marL="457200" algn="l"/>
            <a:r>
              <a:rPr lang="en-GB" sz="1800" dirty="0">
                <a:effectLst/>
                <a:latin typeface="Arial" panose="020B0604020202020204" pitchFamily="34" charset="0"/>
                <a:ea typeface="Times New Roman" panose="02020603050405020304" pitchFamily="18" charset="0"/>
                <a:cs typeface="Arial" panose="020B0604020202020204" pitchFamily="34" charset="0"/>
              </a:rPr>
              <a:t>Appendix 3.   Regeneration Strategy and Master Plan approach</a:t>
            </a:r>
          </a:p>
          <a:p>
            <a:pPr marL="1350645" indent="-900430" algn="l"/>
            <a:r>
              <a:rPr lang="en-GB" sz="1800" dirty="0">
                <a:effectLst/>
                <a:latin typeface="Arial" panose="020B0604020202020204" pitchFamily="34" charset="0"/>
                <a:ea typeface="Times New Roman" panose="02020603050405020304" pitchFamily="18" charset="0"/>
                <a:cs typeface="Arial" panose="020B0604020202020204" pitchFamily="34" charset="0"/>
              </a:rPr>
              <a:t>Appendix 4a. Local Lettings Plans for West Kentish Town Estate  </a:t>
            </a:r>
          </a:p>
          <a:p>
            <a:pPr marL="1350645" indent="-900430" algn="l"/>
            <a:r>
              <a:rPr lang="en-GB" sz="1800" dirty="0">
                <a:effectLst/>
                <a:latin typeface="Arial" panose="020B0604020202020204" pitchFamily="34" charset="0"/>
                <a:ea typeface="Times New Roman" panose="02020603050405020304" pitchFamily="18" charset="0"/>
                <a:cs typeface="Arial" panose="020B0604020202020204" pitchFamily="34" charset="0"/>
              </a:rPr>
              <a:t>Appendix 4b. Local Lettings Plan for Maitland Park Estate</a:t>
            </a:r>
          </a:p>
          <a:p>
            <a:pPr marL="1371600" indent="-914400" algn="l"/>
            <a:r>
              <a:rPr lang="en-GB" sz="1800" dirty="0">
                <a:effectLst/>
                <a:latin typeface="Arial" panose="020B0604020202020204" pitchFamily="34" charset="0"/>
                <a:ea typeface="Times New Roman" panose="02020603050405020304" pitchFamily="18" charset="0"/>
                <a:cs typeface="Arial" panose="020B0604020202020204" pitchFamily="34" charset="0"/>
              </a:rPr>
              <a:t>Appendix 5.	Redline Plan – Proposed Scheme Boundary</a:t>
            </a:r>
          </a:p>
          <a:p>
            <a:pPr marL="1371600" indent="-914400"/>
            <a:r>
              <a:rPr lang="en-GB" sz="1800" dirty="0">
                <a:effectLst/>
                <a:latin typeface="Arial" panose="020B0604020202020204" pitchFamily="34" charset="0"/>
                <a:ea typeface="Times New Roman" panose="02020603050405020304" pitchFamily="18" charset="0"/>
                <a:cs typeface="Arial" panose="020B0604020202020204" pitchFamily="34" charset="0"/>
              </a:rPr>
              <a:t>Appendix 6.   Resident Offer (as appended to the July 2019 Cabinet Report - SC/2019/43)</a:t>
            </a:r>
          </a:p>
          <a:p>
            <a:pPr marL="457200" indent="-6985" algn="just"/>
            <a:r>
              <a:rPr lang="en-GB" sz="1800" b="1" dirty="0">
                <a:effectLst/>
                <a:latin typeface="Arial" panose="020B0604020202020204" pitchFamily="34" charset="0"/>
                <a:ea typeface="Times New Roman" panose="02020603050405020304" pitchFamily="18" charset="0"/>
                <a:cs typeface="Arial" panose="020B0604020202020204" pitchFamily="34" charset="0"/>
              </a:rPr>
              <a:t>PART II </a:t>
            </a:r>
            <a:r>
              <a:rPr lang="en-GB" sz="1800" dirty="0">
                <a:effectLst/>
                <a:latin typeface="Arial" panose="020B0604020202020204" pitchFamily="34" charset="0"/>
                <a:ea typeface="Times New Roman" panose="02020603050405020304" pitchFamily="18" charset="0"/>
                <a:cs typeface="Arial" panose="020B0604020202020204" pitchFamily="34" charset="0"/>
              </a:rPr>
              <a:t>appendix – This appendix is not for publication as it contains exempt information relating to the financial or business affairs of any particular person (including the authority holding that information).</a:t>
            </a:r>
            <a:r>
              <a:rPr lang="en-GB" sz="1800" b="1"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2863353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7FE73A-A6D5-A14C-B66F-44041A24A542}"/>
              </a:ext>
            </a:extLst>
          </p:cNvPr>
          <p:cNvPicPr>
            <a:picLocks noChangeAspect="1"/>
          </p:cNvPicPr>
          <p:nvPr/>
        </p:nvPicPr>
        <p:blipFill rotWithShape="1">
          <a:blip r:embed="rId2">
            <a:extLst>
              <a:ext uri="{28A0092B-C50C-407E-A947-70E740481C1C}">
                <a14:useLocalDpi xmlns:a14="http://schemas.microsoft.com/office/drawing/2010/main" val="0"/>
              </a:ext>
            </a:extLst>
          </a:blip>
          <a:srcRect t="51698"/>
          <a:stretch/>
        </p:blipFill>
        <p:spPr>
          <a:xfrm>
            <a:off x="0" y="6048259"/>
            <a:ext cx="12192000" cy="539827"/>
          </a:xfrm>
          <a:prstGeom prst="rect">
            <a:avLst/>
          </a:prstGeom>
        </p:spPr>
      </p:pic>
      <p:sp>
        <p:nvSpPr>
          <p:cNvPr id="2" name="Title 1">
            <a:extLst>
              <a:ext uri="{FF2B5EF4-FFF2-40B4-BE49-F238E27FC236}">
                <a16:creationId xmlns:a16="http://schemas.microsoft.com/office/drawing/2014/main" id="{66DA8BF0-3CAD-A541-AF4F-E23E298AC0C0}"/>
              </a:ext>
            </a:extLst>
          </p:cNvPr>
          <p:cNvSpPr>
            <a:spLocks noGrp="1"/>
          </p:cNvSpPr>
          <p:nvPr>
            <p:ph type="title"/>
          </p:nvPr>
        </p:nvSpPr>
        <p:spPr>
          <a:xfrm>
            <a:off x="438150" y="365125"/>
            <a:ext cx="10515600" cy="655411"/>
          </a:xfrm>
        </p:spPr>
        <p:txBody>
          <a:bodyPr>
            <a:normAutofit/>
          </a:bodyPr>
          <a:lstStyle/>
          <a:p>
            <a:r>
              <a:rPr lang="en-GB" sz="3200" b="1" dirty="0">
                <a:solidFill>
                  <a:srgbClr val="EE9C27"/>
                </a:solidFill>
                <a:latin typeface="Century Gothic" panose="020B0502020202020204" pitchFamily="34" charset="0"/>
              </a:rPr>
              <a:t>CONTEXT &amp; BACKGROUND</a:t>
            </a:r>
            <a:endParaRPr lang="en-US" sz="3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FABC116-EF99-A64A-9F63-D966377F0590}"/>
              </a:ext>
            </a:extLst>
          </p:cNvPr>
          <p:cNvSpPr>
            <a:spLocks noGrp="1"/>
          </p:cNvSpPr>
          <p:nvPr>
            <p:ph idx="1"/>
          </p:nvPr>
        </p:nvSpPr>
        <p:spPr>
          <a:xfrm>
            <a:off x="438150" y="1118506"/>
            <a:ext cx="11002010" cy="4082143"/>
          </a:xfrm>
        </p:spPr>
        <p:txBody>
          <a:bodyPr>
            <a:normAutofit/>
          </a:bodyPr>
          <a:lstStyle/>
          <a:p>
            <a:r>
              <a:rPr lang="en-US" sz="2000" dirty="0">
                <a:latin typeface="Arial" panose="020B0604020202020204" pitchFamily="34" charset="0"/>
                <a:cs typeface="Arial" panose="020B0604020202020204" pitchFamily="34" charset="0"/>
              </a:rPr>
              <a:t>Consultation with local community since </a:t>
            </a:r>
            <a:r>
              <a:rPr lang="en-US" sz="2000" b="1" dirty="0">
                <a:latin typeface="Arial" panose="020B0604020202020204" pitchFamily="34" charset="0"/>
                <a:cs typeface="Arial" panose="020B0604020202020204" pitchFamily="34" charset="0"/>
              </a:rPr>
              <a:t>2015</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Feasibility Stage between </a:t>
            </a:r>
            <a:r>
              <a:rPr lang="en-US" sz="2000" b="1" dirty="0">
                <a:latin typeface="Arial" panose="020B0604020202020204" pitchFamily="34" charset="0"/>
                <a:cs typeface="Arial" panose="020B0604020202020204" pitchFamily="34" charset="0"/>
              </a:rPr>
              <a:t>2017-19</a:t>
            </a:r>
            <a:r>
              <a:rPr lang="en-US" sz="2000" dirty="0">
                <a:latin typeface="Arial" panose="020B0604020202020204" pitchFamily="34" charset="0"/>
                <a:cs typeface="Arial" panose="020B0604020202020204" pitchFamily="34" charset="0"/>
              </a:rPr>
              <a:t> examined current issues and preferred option</a:t>
            </a:r>
          </a:p>
          <a:p>
            <a:r>
              <a:rPr lang="en-US" sz="2000" b="1" dirty="0">
                <a:latin typeface="Arial" panose="020B0604020202020204" pitchFamily="34" charset="0"/>
                <a:cs typeface="Arial" panose="020B0604020202020204" pitchFamily="34" charset="0"/>
              </a:rPr>
              <a:t>July 2019 </a:t>
            </a:r>
            <a:r>
              <a:rPr lang="en-US" sz="2000" dirty="0">
                <a:latin typeface="Arial" panose="020B0604020202020204" pitchFamily="34" charset="0"/>
                <a:cs typeface="Arial" panose="020B0604020202020204" pitchFamily="34" charset="0"/>
              </a:rPr>
              <a:t>Cabinet Report recommended full redevelopment with the Council acting as developer and delivering the scheme directly</a:t>
            </a:r>
          </a:p>
          <a:p>
            <a:r>
              <a:rPr lang="en-US" sz="2000" b="1" dirty="0">
                <a:latin typeface="Arial" panose="020B0604020202020204" pitchFamily="34" charset="0"/>
                <a:cs typeface="Arial" panose="020B0604020202020204" pitchFamily="34" charset="0"/>
              </a:rPr>
              <a:t>Feb/Mar 2020 </a:t>
            </a:r>
            <a:r>
              <a:rPr lang="en-US" sz="2000" dirty="0">
                <a:latin typeface="Arial" panose="020B0604020202020204" pitchFamily="34" charset="0"/>
                <a:cs typeface="Arial" panose="020B0604020202020204" pitchFamily="34" charset="0"/>
              </a:rPr>
              <a:t>Resident Ballot: 93% in </a:t>
            </a:r>
            <a:r>
              <a:rPr lang="en-US" sz="2000" dirty="0" err="1">
                <a:latin typeface="Arial" panose="020B0604020202020204" pitchFamily="34" charset="0"/>
                <a:cs typeface="Arial" panose="020B0604020202020204" pitchFamily="34" charset="0"/>
              </a:rPr>
              <a:t>favour</a:t>
            </a:r>
            <a:r>
              <a:rPr lang="en-US" sz="2000" dirty="0">
                <a:latin typeface="Arial" panose="020B0604020202020204" pitchFamily="34" charset="0"/>
                <a:cs typeface="Arial" panose="020B0604020202020204" pitchFamily="34" charset="0"/>
              </a:rPr>
              <a:t>, on 84.9% turnout</a:t>
            </a:r>
          </a:p>
          <a:p>
            <a:r>
              <a:rPr lang="en-US" sz="2000" b="1" dirty="0">
                <a:latin typeface="Arial" panose="020B0604020202020204" pitchFamily="34" charset="0"/>
                <a:cs typeface="Arial" panose="020B0604020202020204" pitchFamily="34" charset="0"/>
              </a:rPr>
              <a:t>Major issues </a:t>
            </a:r>
            <a:r>
              <a:rPr lang="en-US" sz="2000" dirty="0">
                <a:latin typeface="Arial" panose="020B0604020202020204" pitchFamily="34" charset="0"/>
                <a:cs typeface="Arial" panose="020B0604020202020204" pitchFamily="34" charset="0"/>
              </a:rPr>
              <a:t>with existing estate (structural deterioration, endemic repair issues, outdated construction and design) impacting on lives of residents (includes quotes)</a:t>
            </a:r>
          </a:p>
          <a:p>
            <a:r>
              <a:rPr lang="en-US" sz="2000" b="1" dirty="0">
                <a:latin typeface="Arial" panose="020B0604020202020204" pitchFamily="34" charset="0"/>
                <a:cs typeface="Arial" panose="020B0604020202020204" pitchFamily="34" charset="0"/>
              </a:rPr>
              <a:t>Strategic Context: </a:t>
            </a:r>
            <a:r>
              <a:rPr lang="en-US" sz="2000" dirty="0">
                <a:latin typeface="Arial" panose="020B0604020202020204" pitchFamily="34" charset="0"/>
                <a:cs typeface="Arial" panose="020B0604020202020204" pitchFamily="34" charset="0"/>
              </a:rPr>
              <a:t>‘We Make Camden’; ‘The Way We Work’ (Camden’s visions); employment opportunities; local economies; Camden’s Community Investment </a:t>
            </a:r>
            <a:r>
              <a:rPr lang="en-US" sz="2000" dirty="0" err="1">
                <a:latin typeface="Arial" panose="020B0604020202020204" pitchFamily="34" charset="0"/>
                <a:cs typeface="Arial" panose="020B0604020202020204" pitchFamily="34" charset="0"/>
              </a:rPr>
              <a:t>Programme</a:t>
            </a:r>
            <a:r>
              <a:rPr lang="en-US" sz="2000" dirty="0">
                <a:latin typeface="Arial" panose="020B0604020202020204" pitchFamily="34" charset="0"/>
                <a:cs typeface="Arial" panose="020B0604020202020204" pitchFamily="34" charset="0"/>
              </a:rPr>
              <a:t>; Zero-Carbon Camden by 2030</a:t>
            </a:r>
            <a:endParaRPr lang="en-US" sz="18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0" y="6588087"/>
            <a:ext cx="12192000" cy="473725"/>
          </a:xfrm>
          <a:prstGeom prst="rect">
            <a:avLst/>
          </a:prstGeom>
          <a:solidFill>
            <a:schemeClr val="bg1"/>
          </a:solidFill>
        </p:spPr>
        <p:txBody>
          <a:bodyPr wrap="square" rtlCol="0">
            <a:spAutoFit/>
          </a:bodyPr>
          <a:lstStyle/>
          <a:p>
            <a:endParaRPr lang="en-GB" dirty="0"/>
          </a:p>
        </p:txBody>
      </p:sp>
      <p:pic>
        <p:nvPicPr>
          <p:cNvPr id="7" name="Picture 6"/>
          <p:cNvPicPr>
            <a:picLocks noChangeAspect="1"/>
          </p:cNvPicPr>
          <p:nvPr/>
        </p:nvPicPr>
        <p:blipFill rotWithShape="1">
          <a:blip r:embed="rId3"/>
          <a:srcRect l="16848" t="8994" r="14461" b="8633"/>
          <a:stretch/>
        </p:blipFill>
        <p:spPr>
          <a:xfrm rot="16200000">
            <a:off x="807452" y="5813684"/>
            <a:ext cx="418640" cy="2033543"/>
          </a:xfrm>
          <a:prstGeom prst="rect">
            <a:avLst/>
          </a:prstGeom>
        </p:spPr>
      </p:pic>
      <p:pic>
        <p:nvPicPr>
          <p:cNvPr id="8" name="Picture 7">
            <a:extLst>
              <a:ext uri="{FF2B5EF4-FFF2-40B4-BE49-F238E27FC236}">
                <a16:creationId xmlns:a16="http://schemas.microsoft.com/office/drawing/2014/main" id="{ECBF3548-107E-5E4C-9B9C-B92E98A75DBF}"/>
              </a:ext>
            </a:extLst>
          </p:cNvPr>
          <p:cNvPicPr>
            <a:picLocks noChangeAspect="1"/>
          </p:cNvPicPr>
          <p:nvPr/>
        </p:nvPicPr>
        <p:blipFill rotWithShape="1">
          <a:blip r:embed="rId4"/>
          <a:srcRect t="27249" b="29365"/>
          <a:stretch/>
        </p:blipFill>
        <p:spPr>
          <a:xfrm>
            <a:off x="10540406" y="6597430"/>
            <a:ext cx="1434929" cy="442346"/>
          </a:xfrm>
          <a:prstGeom prst="rect">
            <a:avLst/>
          </a:prstGeom>
        </p:spPr>
      </p:pic>
      <p:sp>
        <p:nvSpPr>
          <p:cNvPr id="9" name="Title 1">
            <a:extLst>
              <a:ext uri="{FF2B5EF4-FFF2-40B4-BE49-F238E27FC236}">
                <a16:creationId xmlns:a16="http://schemas.microsoft.com/office/drawing/2014/main" id="{CECEB000-9030-4019-8BDA-17ED00D9D393}"/>
              </a:ext>
            </a:extLst>
          </p:cNvPr>
          <p:cNvSpPr txBox="1">
            <a:spLocks/>
          </p:cNvSpPr>
          <p:nvPr/>
        </p:nvSpPr>
        <p:spPr>
          <a:xfrm>
            <a:off x="438150" y="4873761"/>
            <a:ext cx="10515600" cy="6537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564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7FE73A-A6D5-A14C-B66F-44041A24A542}"/>
              </a:ext>
            </a:extLst>
          </p:cNvPr>
          <p:cNvPicPr>
            <a:picLocks noChangeAspect="1"/>
          </p:cNvPicPr>
          <p:nvPr/>
        </p:nvPicPr>
        <p:blipFill rotWithShape="1">
          <a:blip r:embed="rId2">
            <a:extLst>
              <a:ext uri="{28A0092B-C50C-407E-A947-70E740481C1C}">
                <a14:useLocalDpi xmlns:a14="http://schemas.microsoft.com/office/drawing/2010/main" val="0"/>
              </a:ext>
            </a:extLst>
          </a:blip>
          <a:srcRect t="51698"/>
          <a:stretch/>
        </p:blipFill>
        <p:spPr>
          <a:xfrm>
            <a:off x="0" y="6048259"/>
            <a:ext cx="12192000" cy="539827"/>
          </a:xfrm>
          <a:prstGeom prst="rect">
            <a:avLst/>
          </a:prstGeom>
        </p:spPr>
      </p:pic>
      <p:sp>
        <p:nvSpPr>
          <p:cNvPr id="16" name="Speech Bubble: Oval 15">
            <a:extLst>
              <a:ext uri="{FF2B5EF4-FFF2-40B4-BE49-F238E27FC236}">
                <a16:creationId xmlns:a16="http://schemas.microsoft.com/office/drawing/2014/main" id="{2E8CDBFD-3103-4D79-8F92-AC874F62CE37}"/>
              </a:ext>
            </a:extLst>
          </p:cNvPr>
          <p:cNvSpPr/>
          <p:nvPr/>
        </p:nvSpPr>
        <p:spPr>
          <a:xfrm>
            <a:off x="8560526" y="5273430"/>
            <a:ext cx="3631474" cy="727956"/>
          </a:xfrm>
          <a:prstGeom prst="wedgeEllipseCallout">
            <a:avLst/>
          </a:prstGeom>
          <a:solidFill>
            <a:schemeClr val="accent1">
              <a:lumMod val="20000"/>
              <a:lumOff val="80000"/>
            </a:schemeClr>
          </a:solidFill>
          <a:ln w="63500">
            <a:solidFill>
              <a:srgbClr val="74D1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74D1F6"/>
              </a:solidFill>
            </a:endParaRPr>
          </a:p>
        </p:txBody>
      </p:sp>
      <p:sp>
        <p:nvSpPr>
          <p:cNvPr id="2" name="Title 1">
            <a:extLst>
              <a:ext uri="{FF2B5EF4-FFF2-40B4-BE49-F238E27FC236}">
                <a16:creationId xmlns:a16="http://schemas.microsoft.com/office/drawing/2014/main" id="{66DA8BF0-3CAD-A541-AF4F-E23E298AC0C0}"/>
              </a:ext>
            </a:extLst>
          </p:cNvPr>
          <p:cNvSpPr>
            <a:spLocks noGrp="1"/>
          </p:cNvSpPr>
          <p:nvPr>
            <p:ph type="title"/>
          </p:nvPr>
        </p:nvSpPr>
        <p:spPr>
          <a:xfrm>
            <a:off x="438150" y="365125"/>
            <a:ext cx="6807381" cy="655411"/>
          </a:xfrm>
        </p:spPr>
        <p:txBody>
          <a:bodyPr>
            <a:normAutofit/>
          </a:bodyPr>
          <a:lstStyle/>
          <a:p>
            <a:r>
              <a:rPr lang="en-GB" sz="3200" b="1" dirty="0">
                <a:solidFill>
                  <a:srgbClr val="EE9C27"/>
                </a:solidFill>
                <a:latin typeface="Century Gothic" panose="020B0502020202020204" pitchFamily="34" charset="0"/>
              </a:rPr>
              <a:t>RECOMMENDATIONS</a:t>
            </a:r>
            <a:endParaRPr lang="en-US" sz="3000" b="1" dirty="0">
              <a:latin typeface="Arial" panose="020B0604020202020204" pitchFamily="34" charset="0"/>
              <a:cs typeface="Arial" panose="020B0604020202020204" pitchFamily="34" charset="0"/>
            </a:endParaRPr>
          </a:p>
        </p:txBody>
      </p:sp>
      <p:sp>
        <p:nvSpPr>
          <p:cNvPr id="4" name="TextBox 3"/>
          <p:cNvSpPr txBox="1"/>
          <p:nvPr/>
        </p:nvSpPr>
        <p:spPr>
          <a:xfrm>
            <a:off x="0" y="6588087"/>
            <a:ext cx="12192000" cy="473725"/>
          </a:xfrm>
          <a:prstGeom prst="rect">
            <a:avLst/>
          </a:prstGeom>
          <a:solidFill>
            <a:schemeClr val="bg1"/>
          </a:solidFill>
        </p:spPr>
        <p:txBody>
          <a:bodyPr wrap="square" rtlCol="0">
            <a:spAutoFit/>
          </a:bodyPr>
          <a:lstStyle/>
          <a:p>
            <a:endParaRPr lang="en-GB" dirty="0"/>
          </a:p>
        </p:txBody>
      </p:sp>
      <p:pic>
        <p:nvPicPr>
          <p:cNvPr id="7" name="Picture 6"/>
          <p:cNvPicPr>
            <a:picLocks noChangeAspect="1"/>
          </p:cNvPicPr>
          <p:nvPr/>
        </p:nvPicPr>
        <p:blipFill rotWithShape="1">
          <a:blip r:embed="rId3"/>
          <a:srcRect l="16848" t="8994" r="14461" b="8633"/>
          <a:stretch/>
        </p:blipFill>
        <p:spPr>
          <a:xfrm rot="16200000">
            <a:off x="807452" y="5813684"/>
            <a:ext cx="418640" cy="2033543"/>
          </a:xfrm>
          <a:prstGeom prst="rect">
            <a:avLst/>
          </a:prstGeom>
        </p:spPr>
      </p:pic>
      <p:pic>
        <p:nvPicPr>
          <p:cNvPr id="8" name="Picture 7">
            <a:extLst>
              <a:ext uri="{FF2B5EF4-FFF2-40B4-BE49-F238E27FC236}">
                <a16:creationId xmlns:a16="http://schemas.microsoft.com/office/drawing/2014/main" id="{ECBF3548-107E-5E4C-9B9C-B92E98A75DBF}"/>
              </a:ext>
            </a:extLst>
          </p:cNvPr>
          <p:cNvPicPr>
            <a:picLocks noChangeAspect="1"/>
          </p:cNvPicPr>
          <p:nvPr/>
        </p:nvPicPr>
        <p:blipFill rotWithShape="1">
          <a:blip r:embed="rId4"/>
          <a:srcRect t="27249" b="29365"/>
          <a:stretch/>
        </p:blipFill>
        <p:spPr>
          <a:xfrm>
            <a:off x="10540406" y="6597430"/>
            <a:ext cx="1434929" cy="442346"/>
          </a:xfrm>
          <a:prstGeom prst="rect">
            <a:avLst/>
          </a:prstGeom>
        </p:spPr>
      </p:pic>
      <p:sp>
        <p:nvSpPr>
          <p:cNvPr id="5" name="TextBox 4">
            <a:extLst>
              <a:ext uri="{FF2B5EF4-FFF2-40B4-BE49-F238E27FC236}">
                <a16:creationId xmlns:a16="http://schemas.microsoft.com/office/drawing/2014/main" id="{7530C013-482C-4F48-A2C2-B7E7A21316C8}"/>
              </a:ext>
            </a:extLst>
          </p:cNvPr>
          <p:cNvSpPr txBox="1"/>
          <p:nvPr/>
        </p:nvSpPr>
        <p:spPr>
          <a:xfrm>
            <a:off x="438150" y="973131"/>
            <a:ext cx="11459210" cy="5355312"/>
          </a:xfrm>
          <a:prstGeom prst="rect">
            <a:avLst/>
          </a:prstGeom>
          <a:noFill/>
        </p:spPr>
        <p:txBody>
          <a:bodyPr wrap="square" rtlCol="0">
            <a:spAutoFit/>
          </a:bodyPr>
          <a:lstStyle/>
          <a:p>
            <a:pPr marL="342900" indent="-342900">
              <a:buFont typeface="+mj-lt"/>
              <a:buAutoNum type="arabicPeriod"/>
            </a:pPr>
            <a:r>
              <a:rPr lang="en-GB" sz="1800" dirty="0">
                <a:effectLst/>
                <a:latin typeface="Arial" panose="020B0604020202020204" pitchFamily="34" charset="0"/>
                <a:ea typeface="Times New Roman" panose="02020603050405020304" pitchFamily="18" charset="0"/>
              </a:rPr>
              <a:t>Phases 1 – 8 will be delivered by the </a:t>
            </a:r>
            <a:r>
              <a:rPr lang="en-GB" sz="1800" b="1" dirty="0">
                <a:effectLst/>
                <a:latin typeface="Arial" panose="020B0604020202020204" pitchFamily="34" charset="0"/>
                <a:ea typeface="Times New Roman" panose="02020603050405020304" pitchFamily="18" charset="0"/>
              </a:rPr>
              <a:t>‘Council as developer’</a:t>
            </a:r>
          </a:p>
          <a:p>
            <a:pPr marL="342900" indent="-342900">
              <a:buFont typeface="+mj-lt"/>
              <a:buAutoNum type="arabicPeriod"/>
            </a:pPr>
            <a:r>
              <a:rPr lang="en-GB" sz="1800" dirty="0">
                <a:effectLst/>
                <a:latin typeface="Arial" panose="020B0604020202020204" pitchFamily="34" charset="0"/>
                <a:ea typeface="Times New Roman" panose="02020603050405020304" pitchFamily="18" charset="0"/>
              </a:rPr>
              <a:t>Immediate implementation:</a:t>
            </a:r>
          </a:p>
          <a:p>
            <a:pPr marL="342900" indent="-342900">
              <a:buFont typeface="+mj-lt"/>
              <a:buAutoNum type="arabicPeriod"/>
            </a:pPr>
            <a:endParaRPr lang="en-GB" dirty="0">
              <a:latin typeface="Arial" panose="020B0604020202020204" pitchFamily="34" charset="0"/>
              <a:ea typeface="Times New Roman" panose="02020603050405020304" pitchFamily="18" charset="0"/>
            </a:endParaRPr>
          </a:p>
          <a:p>
            <a:pPr marL="342900" indent="-342900">
              <a:buFont typeface="+mj-lt"/>
              <a:buAutoNum type="arabicPeriod"/>
            </a:pPr>
            <a:endParaRPr lang="en-GB" sz="1800" dirty="0">
              <a:effectLst/>
              <a:latin typeface="Arial" panose="020B0604020202020204" pitchFamily="34" charset="0"/>
              <a:ea typeface="Times New Roman" panose="02020603050405020304" pitchFamily="18" charset="0"/>
            </a:endParaRPr>
          </a:p>
          <a:p>
            <a:pPr marL="342900" indent="-342900">
              <a:buFont typeface="+mj-lt"/>
              <a:buAutoNum type="arabicPeriod"/>
            </a:pPr>
            <a:endParaRPr lang="en-GB" dirty="0">
              <a:latin typeface="Arial" panose="020B0604020202020204" pitchFamily="34" charset="0"/>
              <a:ea typeface="Times New Roman" panose="02020603050405020304" pitchFamily="18" charset="0"/>
            </a:endParaRPr>
          </a:p>
          <a:p>
            <a:pPr marL="342900" indent="-342900">
              <a:buFont typeface="+mj-lt"/>
              <a:buAutoNum type="arabicPeriod"/>
            </a:pPr>
            <a:endParaRPr lang="en-GB" sz="1800" dirty="0">
              <a:effectLst/>
              <a:latin typeface="Arial" panose="020B0604020202020204" pitchFamily="34" charset="0"/>
              <a:ea typeface="Times New Roman" panose="02020603050405020304" pitchFamily="18" charset="0"/>
            </a:endParaRPr>
          </a:p>
          <a:p>
            <a:pPr marL="342900" indent="-342900">
              <a:buFont typeface="+mj-lt"/>
              <a:buAutoNum type="arabicPeriod"/>
            </a:pPr>
            <a:endParaRPr lang="en-GB" sz="1800" dirty="0">
              <a:effectLst/>
              <a:latin typeface="Arial" panose="020B0604020202020204" pitchFamily="34" charset="0"/>
              <a:ea typeface="Times New Roman" panose="02020603050405020304" pitchFamily="18" charset="0"/>
            </a:endParaRPr>
          </a:p>
          <a:p>
            <a:pPr marL="342900" indent="-342900">
              <a:buFont typeface="+mj-lt"/>
              <a:buAutoNum type="arabicPeriod"/>
            </a:pPr>
            <a:r>
              <a:rPr lang="en-GB" sz="1800" dirty="0">
                <a:effectLst/>
                <a:latin typeface="Arial" panose="020B0604020202020204" pitchFamily="34" charset="0"/>
                <a:ea typeface="Times New Roman" panose="02020603050405020304" pitchFamily="18" charset="0"/>
              </a:rPr>
              <a:t>Delegate authority to the Executive Director Supporting Communities (&amp; others) the power to take all appropriate actions to progress and implement the Regeneration Strategy, including:</a:t>
            </a:r>
          </a:p>
          <a:p>
            <a:pPr marL="342900" indent="-342900">
              <a:buFont typeface="+mj-lt"/>
              <a:buAutoNum type="arabicPeriod"/>
            </a:pPr>
            <a:endParaRPr lang="en-GB" sz="1800" dirty="0">
              <a:effectLst/>
              <a:latin typeface="Arial" panose="020B0604020202020204" pitchFamily="34" charset="0"/>
              <a:ea typeface="Times New Roman" panose="02020603050405020304" pitchFamily="18" charset="0"/>
            </a:endParaRPr>
          </a:p>
          <a:p>
            <a:pPr marL="342900" indent="-342900">
              <a:buFont typeface="+mj-lt"/>
              <a:buAutoNum type="arabicPeriod"/>
            </a:pPr>
            <a:endParaRPr lang="en-GB" dirty="0">
              <a:latin typeface="Arial" panose="020B0604020202020204" pitchFamily="34" charset="0"/>
              <a:ea typeface="Times New Roman" panose="02020603050405020304" pitchFamily="18" charset="0"/>
            </a:endParaRPr>
          </a:p>
          <a:p>
            <a:pPr marL="342900" indent="-342900">
              <a:buFont typeface="+mj-lt"/>
              <a:buAutoNum type="arabicPeriod"/>
            </a:pPr>
            <a:endParaRPr lang="en-GB" sz="1800" dirty="0">
              <a:effectLst/>
              <a:latin typeface="Arial" panose="020B0604020202020204" pitchFamily="34" charset="0"/>
              <a:ea typeface="Times New Roman" panose="02020603050405020304" pitchFamily="18" charset="0"/>
            </a:endParaRPr>
          </a:p>
          <a:p>
            <a:pPr marL="342900" indent="-342900">
              <a:buFont typeface="+mj-lt"/>
              <a:buAutoNum type="arabicPeriod"/>
            </a:pPr>
            <a:endParaRPr lang="en-GB" dirty="0">
              <a:latin typeface="Arial" panose="020B0604020202020204" pitchFamily="34" charset="0"/>
              <a:ea typeface="Times New Roman" panose="02020603050405020304" pitchFamily="18" charset="0"/>
            </a:endParaRPr>
          </a:p>
          <a:p>
            <a:pPr marL="342900" indent="-342900">
              <a:buFont typeface="+mj-lt"/>
              <a:buAutoNum type="arabicPeriod"/>
            </a:pPr>
            <a:endParaRPr lang="en-GB" sz="1800" dirty="0">
              <a:effectLst/>
              <a:latin typeface="Arial" panose="020B0604020202020204" pitchFamily="34" charset="0"/>
              <a:ea typeface="Times New Roman" panose="02020603050405020304" pitchFamily="18" charset="0"/>
            </a:endParaRPr>
          </a:p>
          <a:p>
            <a:pPr marL="342900" indent="-342900">
              <a:buFont typeface="+mj-lt"/>
              <a:buAutoNum type="arabicPeriod"/>
            </a:pPr>
            <a:endParaRPr lang="en-GB" dirty="0">
              <a:latin typeface="Arial" panose="020B0604020202020204" pitchFamily="34" charset="0"/>
              <a:ea typeface="Times New Roman" panose="02020603050405020304" pitchFamily="18" charset="0"/>
            </a:endParaRPr>
          </a:p>
          <a:p>
            <a:pPr marL="342900" indent="-342900">
              <a:buFont typeface="+mj-lt"/>
              <a:buAutoNum type="arabicPeriod"/>
            </a:pPr>
            <a:endParaRPr lang="en-GB" sz="1800" dirty="0">
              <a:effectLst/>
              <a:latin typeface="Arial" panose="020B0604020202020204" pitchFamily="34" charset="0"/>
              <a:ea typeface="Times New Roman" panose="02020603050405020304" pitchFamily="18" charset="0"/>
            </a:endParaRPr>
          </a:p>
          <a:p>
            <a:pPr marL="342900" indent="-342900">
              <a:buFont typeface="+mj-lt"/>
              <a:buAutoNum type="arabicPeriod"/>
            </a:pPr>
            <a:r>
              <a:rPr lang="en-GB" sz="1800" dirty="0">
                <a:effectLst/>
                <a:latin typeface="Arial" panose="020B0604020202020204" pitchFamily="34" charset="0"/>
                <a:ea typeface="Times New Roman" panose="02020603050405020304" pitchFamily="18" charset="0"/>
              </a:rPr>
              <a:t>Further Cabinet Reports will be brought back to Cabinet to update</a:t>
            </a:r>
          </a:p>
          <a:p>
            <a:pPr marL="342900" indent="-342900">
              <a:buFont typeface="+mj-lt"/>
              <a:buAutoNum type="arabicPeriod"/>
            </a:pPr>
            <a:r>
              <a:rPr lang="en-GB" dirty="0">
                <a:latin typeface="Arial" panose="020B0604020202020204" pitchFamily="34" charset="0"/>
                <a:ea typeface="Times New Roman" panose="02020603050405020304" pitchFamily="18" charset="0"/>
              </a:rPr>
              <a:t>Agree Local Lettings Plans</a:t>
            </a:r>
            <a:endParaRPr lang="en-GB" sz="1800" dirty="0">
              <a:effectLst/>
              <a:latin typeface="Arial" panose="020B0604020202020204" pitchFamily="34" charset="0"/>
              <a:ea typeface="Times New Roman" panose="02020603050405020304" pitchFamily="18" charset="0"/>
            </a:endParaRPr>
          </a:p>
          <a:p>
            <a:pPr marL="342900" indent="-342900">
              <a:buFont typeface="+mj-lt"/>
              <a:buAutoNum type="alphaLcParenR"/>
            </a:pPr>
            <a:endParaRPr lang="en-GB" dirty="0"/>
          </a:p>
        </p:txBody>
      </p:sp>
      <p:sp>
        <p:nvSpPr>
          <p:cNvPr id="9" name="TextBox 8">
            <a:extLst>
              <a:ext uri="{FF2B5EF4-FFF2-40B4-BE49-F238E27FC236}">
                <a16:creationId xmlns:a16="http://schemas.microsoft.com/office/drawing/2014/main" id="{53C53F00-C218-473F-B2CB-C41416BF167F}"/>
              </a:ext>
            </a:extLst>
          </p:cNvPr>
          <p:cNvSpPr txBox="1"/>
          <p:nvPr/>
        </p:nvSpPr>
        <p:spPr>
          <a:xfrm>
            <a:off x="769984" y="3749229"/>
            <a:ext cx="10220960" cy="1477328"/>
          </a:xfrm>
          <a:prstGeom prst="rect">
            <a:avLst/>
          </a:prstGeom>
          <a:noFill/>
        </p:spPr>
        <p:txBody>
          <a:bodyPr wrap="square" rtlCol="0">
            <a:spAutoFit/>
          </a:bodyPr>
          <a:lstStyle/>
          <a:p>
            <a:pPr marL="342900" indent="-342900">
              <a:buFont typeface="+mj-lt"/>
              <a:buAutoNum type="alphaLcParenR"/>
            </a:pPr>
            <a:r>
              <a:rPr lang="en-GB" dirty="0">
                <a:latin typeface="Arial" panose="020B0604020202020204" pitchFamily="34" charset="0"/>
              </a:rPr>
              <a:t>Acquisitions &amp; disposals or securing vacant possession of residential &amp; non-residential property </a:t>
            </a:r>
          </a:p>
          <a:p>
            <a:pPr marL="342900" indent="-342900">
              <a:buFont typeface="+mj-lt"/>
              <a:buAutoNum type="alphaLcParenR"/>
            </a:pPr>
            <a:r>
              <a:rPr lang="en-GB" dirty="0">
                <a:latin typeface="Arial" panose="020B0604020202020204" pitchFamily="34" charset="0"/>
              </a:rPr>
              <a:t>Agreeing contract award strategies</a:t>
            </a:r>
          </a:p>
          <a:p>
            <a:pPr marL="342900" indent="-342900">
              <a:buFont typeface="+mj-lt"/>
              <a:buAutoNum type="alphaLcParenR"/>
            </a:pPr>
            <a:r>
              <a:rPr lang="en-GB" dirty="0">
                <a:latin typeface="Arial" panose="020B0604020202020204" pitchFamily="34" charset="0"/>
              </a:rPr>
              <a:t>Making Compulsory Purchase Orders</a:t>
            </a:r>
          </a:p>
          <a:p>
            <a:pPr marL="342900" indent="-342900">
              <a:buFont typeface="+mj-lt"/>
              <a:buAutoNum type="alphaLcParenR"/>
            </a:pPr>
            <a:r>
              <a:rPr lang="en-GB" dirty="0">
                <a:latin typeface="Arial" panose="020B0604020202020204" pitchFamily="34" charset="0"/>
              </a:rPr>
              <a:t>Issuing Demolition notices, suspending Right to Buy</a:t>
            </a:r>
          </a:p>
          <a:p>
            <a:pPr marL="342900" indent="-342900">
              <a:buFont typeface="+mj-lt"/>
              <a:buAutoNum type="alphaLcParenR"/>
            </a:pPr>
            <a:r>
              <a:rPr lang="en-GB" dirty="0">
                <a:latin typeface="Arial" panose="020B0604020202020204" pitchFamily="34" charset="0"/>
              </a:rPr>
              <a:t>Authorise appropriation of Council land</a:t>
            </a:r>
          </a:p>
        </p:txBody>
      </p:sp>
      <p:sp>
        <p:nvSpPr>
          <p:cNvPr id="13" name="Speech Bubble: Oval 12">
            <a:extLst>
              <a:ext uri="{FF2B5EF4-FFF2-40B4-BE49-F238E27FC236}">
                <a16:creationId xmlns:a16="http://schemas.microsoft.com/office/drawing/2014/main" id="{ACCF6BBE-1895-4BF2-8917-CDED7391F040}"/>
              </a:ext>
            </a:extLst>
          </p:cNvPr>
          <p:cNvSpPr/>
          <p:nvPr/>
        </p:nvSpPr>
        <p:spPr>
          <a:xfrm>
            <a:off x="7924800" y="104503"/>
            <a:ext cx="4127863" cy="1062339"/>
          </a:xfrm>
          <a:prstGeom prst="wedgeEllipseCallout">
            <a:avLst>
              <a:gd name="adj1" fmla="val -61972"/>
              <a:gd name="adj2" fmla="val 45285"/>
            </a:avLst>
          </a:prstGeom>
          <a:solidFill>
            <a:schemeClr val="accent1">
              <a:lumMod val="20000"/>
              <a:lumOff val="80000"/>
            </a:schemeClr>
          </a:solidFill>
          <a:ln w="63500">
            <a:solidFill>
              <a:srgbClr val="74D1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74D1F6"/>
              </a:solidFill>
            </a:endParaRPr>
          </a:p>
        </p:txBody>
      </p:sp>
      <p:sp>
        <p:nvSpPr>
          <p:cNvPr id="14" name="TextBox 13">
            <a:extLst>
              <a:ext uri="{FF2B5EF4-FFF2-40B4-BE49-F238E27FC236}">
                <a16:creationId xmlns:a16="http://schemas.microsoft.com/office/drawing/2014/main" id="{74418B65-2D0C-4522-958C-C5DEEC314A83}"/>
              </a:ext>
            </a:extLst>
          </p:cNvPr>
          <p:cNvSpPr txBox="1"/>
          <p:nvPr/>
        </p:nvSpPr>
        <p:spPr>
          <a:xfrm>
            <a:off x="8756469" y="160522"/>
            <a:ext cx="2812868" cy="1015663"/>
          </a:xfrm>
          <a:prstGeom prst="rect">
            <a:avLst/>
          </a:prstGeom>
          <a:noFill/>
        </p:spPr>
        <p:txBody>
          <a:bodyPr wrap="square" rtlCol="0">
            <a:spAutoFit/>
          </a:bodyPr>
          <a:lstStyle/>
          <a:p>
            <a:pPr algn="ctr"/>
            <a:r>
              <a:rPr lang="en-GB" sz="2000" b="1" dirty="0">
                <a:latin typeface="Courier New" panose="02070309020205020404" pitchFamily="49" charset="0"/>
                <a:cs typeface="Courier New" panose="02070309020205020404" pitchFamily="49" charset="0"/>
              </a:rPr>
              <a:t>What we’re asking Cabinet to approve</a:t>
            </a:r>
          </a:p>
        </p:txBody>
      </p:sp>
      <p:sp>
        <p:nvSpPr>
          <p:cNvPr id="15" name="TextBox 14">
            <a:extLst>
              <a:ext uri="{FF2B5EF4-FFF2-40B4-BE49-F238E27FC236}">
                <a16:creationId xmlns:a16="http://schemas.microsoft.com/office/drawing/2014/main" id="{6A3FC6F1-B772-42B9-B9A1-53A04F2E3E84}"/>
              </a:ext>
            </a:extLst>
          </p:cNvPr>
          <p:cNvSpPr txBox="1"/>
          <p:nvPr/>
        </p:nvSpPr>
        <p:spPr>
          <a:xfrm>
            <a:off x="9239795" y="5437353"/>
            <a:ext cx="2812868" cy="400110"/>
          </a:xfrm>
          <a:prstGeom prst="rect">
            <a:avLst/>
          </a:prstGeom>
          <a:noFill/>
        </p:spPr>
        <p:txBody>
          <a:bodyPr wrap="square" rtlCol="0">
            <a:spAutoFit/>
          </a:bodyPr>
          <a:lstStyle/>
          <a:p>
            <a:pPr algn="ctr"/>
            <a:r>
              <a:rPr lang="en-GB" sz="2000" b="1" dirty="0">
                <a:latin typeface="Courier New" panose="02070309020205020404" pitchFamily="49" charset="0"/>
                <a:cs typeface="Courier New" panose="02070309020205020404" pitchFamily="49" charset="0"/>
              </a:rPr>
              <a:t>In more detail….</a:t>
            </a:r>
          </a:p>
        </p:txBody>
      </p:sp>
      <p:sp>
        <p:nvSpPr>
          <p:cNvPr id="17" name="TextBox 16">
            <a:extLst>
              <a:ext uri="{FF2B5EF4-FFF2-40B4-BE49-F238E27FC236}">
                <a16:creationId xmlns:a16="http://schemas.microsoft.com/office/drawing/2014/main" id="{6ED6778F-5F08-4CCF-81FB-7456AD9116E6}"/>
              </a:ext>
            </a:extLst>
          </p:cNvPr>
          <p:cNvSpPr txBox="1"/>
          <p:nvPr/>
        </p:nvSpPr>
        <p:spPr>
          <a:xfrm>
            <a:off x="918029" y="1644733"/>
            <a:ext cx="10220960" cy="1200329"/>
          </a:xfrm>
          <a:prstGeom prst="rect">
            <a:avLst/>
          </a:prstGeom>
          <a:noFill/>
        </p:spPr>
        <p:txBody>
          <a:bodyPr wrap="square" rtlCol="0">
            <a:spAutoFit/>
          </a:bodyPr>
          <a:lstStyle/>
          <a:p>
            <a:pPr marL="342900" indent="-342900">
              <a:buFont typeface="+mj-lt"/>
              <a:buAutoNum type="alphaLcParenR"/>
            </a:pPr>
            <a:r>
              <a:rPr lang="en-GB" dirty="0">
                <a:latin typeface="Arial" panose="020B0604020202020204" pitchFamily="34" charset="0"/>
                <a:ea typeface="Times New Roman" panose="02020603050405020304" pitchFamily="18" charset="0"/>
              </a:rPr>
              <a:t>the next stage of design</a:t>
            </a:r>
            <a:endParaRPr lang="en-GB" dirty="0">
              <a:latin typeface="Arial" panose="020B0604020202020204" pitchFamily="34" charset="0"/>
            </a:endParaRPr>
          </a:p>
          <a:p>
            <a:pPr marL="342900" indent="-342900">
              <a:buFont typeface="+mj-lt"/>
              <a:buAutoNum type="alphaLcParenR"/>
            </a:pPr>
            <a:r>
              <a:rPr lang="en-GB" dirty="0">
                <a:latin typeface="Arial" panose="020B0604020202020204" pitchFamily="34" charset="0"/>
                <a:ea typeface="Times New Roman" panose="02020603050405020304" pitchFamily="18" charset="0"/>
              </a:rPr>
              <a:t>preparation and submission of a hybrid planning application, detailed for Phase 1 and outline for remaining phases (2-8)</a:t>
            </a:r>
          </a:p>
          <a:p>
            <a:pPr marL="342900" indent="-342900">
              <a:buFont typeface="+mj-lt"/>
              <a:buAutoNum type="alphaLcParenR"/>
            </a:pPr>
            <a:r>
              <a:rPr lang="en-GB" dirty="0">
                <a:latin typeface="Arial" panose="020B0604020202020204" pitchFamily="34" charset="0"/>
                <a:ea typeface="Times New Roman" panose="02020603050405020304" pitchFamily="18" charset="0"/>
              </a:rPr>
              <a:t>construction of first two phases based on the indicative costs of £128,604,083 </a:t>
            </a:r>
          </a:p>
        </p:txBody>
      </p:sp>
    </p:spTree>
    <p:extLst>
      <p:ext uri="{BB962C8B-B14F-4D97-AF65-F5344CB8AC3E}">
        <p14:creationId xmlns:p14="http://schemas.microsoft.com/office/powerpoint/2010/main" val="1170919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Old Blank Scroll Paper And Feather Pen On White Background ...">
            <a:extLst>
              <a:ext uri="{FF2B5EF4-FFF2-40B4-BE49-F238E27FC236}">
                <a16:creationId xmlns:a16="http://schemas.microsoft.com/office/drawing/2014/main" id="{F6E88FA3-6498-4D09-9ED0-6188019CC4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23" t="12185" r="28245" b="9676"/>
          <a:stretch/>
        </p:blipFill>
        <p:spPr bwMode="auto">
          <a:xfrm>
            <a:off x="4423955" y="34068"/>
            <a:ext cx="7768045" cy="3179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57FE73A-A6D5-A14C-B66F-44041A24A542}"/>
              </a:ext>
            </a:extLst>
          </p:cNvPr>
          <p:cNvPicPr>
            <a:picLocks noChangeAspect="1"/>
          </p:cNvPicPr>
          <p:nvPr/>
        </p:nvPicPr>
        <p:blipFill rotWithShape="1">
          <a:blip r:embed="rId3">
            <a:extLst>
              <a:ext uri="{28A0092B-C50C-407E-A947-70E740481C1C}">
                <a14:useLocalDpi xmlns:a14="http://schemas.microsoft.com/office/drawing/2010/main" val="0"/>
              </a:ext>
            </a:extLst>
          </a:blip>
          <a:srcRect t="51698"/>
          <a:stretch/>
        </p:blipFill>
        <p:spPr>
          <a:xfrm>
            <a:off x="0" y="6048259"/>
            <a:ext cx="12192000" cy="539827"/>
          </a:xfrm>
          <a:prstGeom prst="rect">
            <a:avLst/>
          </a:prstGeom>
        </p:spPr>
      </p:pic>
      <p:sp>
        <p:nvSpPr>
          <p:cNvPr id="3" name="Content Placeholder 2">
            <a:extLst>
              <a:ext uri="{FF2B5EF4-FFF2-40B4-BE49-F238E27FC236}">
                <a16:creationId xmlns:a16="http://schemas.microsoft.com/office/drawing/2014/main" id="{AFABC116-EF99-A64A-9F63-D966377F0590}"/>
              </a:ext>
            </a:extLst>
          </p:cNvPr>
          <p:cNvSpPr>
            <a:spLocks noGrp="1"/>
          </p:cNvSpPr>
          <p:nvPr>
            <p:ph idx="1"/>
          </p:nvPr>
        </p:nvSpPr>
        <p:spPr>
          <a:xfrm>
            <a:off x="316230" y="1148351"/>
            <a:ext cx="4612822" cy="4642849"/>
          </a:xfrm>
          <a:solidFill>
            <a:schemeClr val="accent6">
              <a:lumMod val="20000"/>
              <a:lumOff val="80000"/>
            </a:schemeClr>
          </a:solidFill>
          <a:ln w="28575">
            <a:solidFill>
              <a:schemeClr val="accent6"/>
            </a:solidFill>
          </a:ln>
        </p:spPr>
        <p:txBody>
          <a:bodyPr>
            <a:noAutofit/>
          </a:bodyPr>
          <a:lstStyle/>
          <a:p>
            <a:r>
              <a:rPr lang="en-US" sz="1400" b="1" dirty="0">
                <a:latin typeface="Arial" panose="020B0604020202020204" pitchFamily="34" charset="0"/>
                <a:cs typeface="Arial" panose="020B0604020202020204" pitchFamily="34" charset="0"/>
              </a:rPr>
              <a:t>MASTERPLAN APPROACH:</a:t>
            </a:r>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developed and shaped by residents, </a:t>
            </a:r>
          </a:p>
          <a:p>
            <a:r>
              <a:rPr lang="en-US" sz="1400" dirty="0">
                <a:latin typeface="Arial" panose="020B0604020202020204" pitchFamily="34" charset="0"/>
                <a:cs typeface="Arial" panose="020B0604020202020204" pitchFamily="34" charset="0"/>
              </a:rPr>
              <a:t>in line with requirements and constraints (planning, statutory, financial); </a:t>
            </a:r>
          </a:p>
          <a:p>
            <a:r>
              <a:rPr lang="en-US" sz="1400" dirty="0">
                <a:latin typeface="Arial" panose="020B0604020202020204" pitchFamily="34" charset="0"/>
                <a:cs typeface="Arial" panose="020B0604020202020204" pitchFamily="34" charset="0"/>
              </a:rPr>
              <a:t>New high quality, larger homes (to address overcrowding based on HNS data; increase of circa 58% floorspace);</a:t>
            </a:r>
          </a:p>
          <a:p>
            <a:r>
              <a:rPr lang="en-US" sz="1400" dirty="0">
                <a:latin typeface="Arial" panose="020B0604020202020204" pitchFamily="34" charset="0"/>
                <a:cs typeface="Arial" panose="020B0604020202020204" pitchFamily="34" charset="0"/>
              </a:rPr>
              <a:t>minimum 40% affordable; </a:t>
            </a:r>
          </a:p>
          <a:p>
            <a:r>
              <a:rPr lang="en-US" sz="1400" dirty="0">
                <a:latin typeface="Arial" panose="020B0604020202020204" pitchFamily="34" charset="0"/>
                <a:cs typeface="Arial" panose="020B0604020202020204" pitchFamily="34" charset="0"/>
              </a:rPr>
              <a:t>landscape-led approach retaining trees &amp; creating public &amp; communal amenities; </a:t>
            </a:r>
          </a:p>
          <a:p>
            <a:r>
              <a:rPr lang="en-US" sz="1400" dirty="0">
                <a:latin typeface="Arial" panose="020B0604020202020204" pitchFamily="34" charset="0"/>
                <a:cs typeface="Arial" panose="020B0604020202020204" pitchFamily="34" charset="0"/>
              </a:rPr>
              <a:t>good quality design and green routes; </a:t>
            </a:r>
          </a:p>
          <a:p>
            <a:r>
              <a:rPr lang="en-US" sz="1400" dirty="0">
                <a:latin typeface="Arial" panose="020B0604020202020204" pitchFamily="34" charset="0"/>
                <a:cs typeface="Arial" panose="020B0604020202020204" pitchFamily="34" charset="0"/>
              </a:rPr>
              <a:t>phasing strategy enabling delivery, reducing disruption and </a:t>
            </a:r>
            <a:r>
              <a:rPr lang="en-US" sz="1400" dirty="0" err="1">
                <a:latin typeface="Arial" panose="020B0604020202020204" pitchFamily="34" charset="0"/>
                <a:cs typeface="Arial" panose="020B0604020202020204" pitchFamily="34" charset="0"/>
              </a:rPr>
              <a:t>prioritising</a:t>
            </a:r>
            <a:r>
              <a:rPr lang="en-US" sz="1400" dirty="0">
                <a:latin typeface="Arial" panose="020B0604020202020204" pitchFamily="34" charset="0"/>
                <a:cs typeface="Arial" panose="020B0604020202020204" pitchFamily="34" charset="0"/>
              </a:rPr>
              <a:t> single moves; </a:t>
            </a:r>
          </a:p>
          <a:p>
            <a:r>
              <a:rPr lang="en-US" sz="1400" dirty="0">
                <a:latin typeface="Arial" panose="020B0604020202020204" pitchFamily="34" charset="0"/>
                <a:cs typeface="Arial" panose="020B0604020202020204" pitchFamily="34" charset="0"/>
              </a:rPr>
              <a:t>8 phases over 16 years approx.; </a:t>
            </a:r>
          </a:p>
          <a:p>
            <a:r>
              <a:rPr lang="en-US" sz="1400" dirty="0">
                <a:latin typeface="Arial" panose="020B0604020202020204" pitchFamily="34" charset="0"/>
                <a:cs typeface="Arial" panose="020B0604020202020204" pitchFamily="34" charset="0"/>
              </a:rPr>
              <a:t>commercial units and improvements to Queen’s Crescent frontage.</a:t>
            </a:r>
          </a:p>
        </p:txBody>
      </p:sp>
      <p:sp>
        <p:nvSpPr>
          <p:cNvPr id="4" name="TextBox 3"/>
          <p:cNvSpPr txBox="1"/>
          <p:nvPr/>
        </p:nvSpPr>
        <p:spPr>
          <a:xfrm>
            <a:off x="0" y="6588087"/>
            <a:ext cx="12192000" cy="473725"/>
          </a:xfrm>
          <a:prstGeom prst="rect">
            <a:avLst/>
          </a:prstGeom>
          <a:solidFill>
            <a:schemeClr val="bg1"/>
          </a:solidFill>
        </p:spPr>
        <p:txBody>
          <a:bodyPr wrap="square" rtlCol="0">
            <a:spAutoFit/>
          </a:bodyPr>
          <a:lstStyle/>
          <a:p>
            <a:endParaRPr lang="en-GB" dirty="0"/>
          </a:p>
        </p:txBody>
      </p:sp>
      <p:pic>
        <p:nvPicPr>
          <p:cNvPr id="7" name="Picture 6"/>
          <p:cNvPicPr>
            <a:picLocks noChangeAspect="1"/>
          </p:cNvPicPr>
          <p:nvPr/>
        </p:nvPicPr>
        <p:blipFill rotWithShape="1">
          <a:blip r:embed="rId4"/>
          <a:srcRect l="16848" t="8994" r="14461" b="8633"/>
          <a:stretch/>
        </p:blipFill>
        <p:spPr>
          <a:xfrm rot="16200000">
            <a:off x="807452" y="5813684"/>
            <a:ext cx="418640" cy="2033543"/>
          </a:xfrm>
          <a:prstGeom prst="rect">
            <a:avLst/>
          </a:prstGeom>
        </p:spPr>
      </p:pic>
      <p:pic>
        <p:nvPicPr>
          <p:cNvPr id="8" name="Picture 7">
            <a:extLst>
              <a:ext uri="{FF2B5EF4-FFF2-40B4-BE49-F238E27FC236}">
                <a16:creationId xmlns:a16="http://schemas.microsoft.com/office/drawing/2014/main" id="{ECBF3548-107E-5E4C-9B9C-B92E98A75DBF}"/>
              </a:ext>
            </a:extLst>
          </p:cNvPr>
          <p:cNvPicPr>
            <a:picLocks noChangeAspect="1"/>
          </p:cNvPicPr>
          <p:nvPr/>
        </p:nvPicPr>
        <p:blipFill rotWithShape="1">
          <a:blip r:embed="rId5"/>
          <a:srcRect t="27249" b="29365"/>
          <a:stretch/>
        </p:blipFill>
        <p:spPr>
          <a:xfrm>
            <a:off x="10540406" y="6597430"/>
            <a:ext cx="1434929" cy="442346"/>
          </a:xfrm>
          <a:prstGeom prst="rect">
            <a:avLst/>
          </a:prstGeom>
        </p:spPr>
      </p:pic>
      <p:sp>
        <p:nvSpPr>
          <p:cNvPr id="5" name="TextBox 4">
            <a:extLst>
              <a:ext uri="{FF2B5EF4-FFF2-40B4-BE49-F238E27FC236}">
                <a16:creationId xmlns:a16="http://schemas.microsoft.com/office/drawing/2014/main" id="{6FFA47C9-CF94-4929-A226-FD2A38F8B4F5}"/>
              </a:ext>
            </a:extLst>
          </p:cNvPr>
          <p:cNvSpPr txBox="1"/>
          <p:nvPr/>
        </p:nvSpPr>
        <p:spPr>
          <a:xfrm>
            <a:off x="5695406" y="459892"/>
            <a:ext cx="5877469" cy="2400657"/>
          </a:xfrm>
          <a:prstGeom prst="rect">
            <a:avLst/>
          </a:prstGeom>
          <a:noFill/>
        </p:spPr>
        <p:txBody>
          <a:bodyPr wrap="square" rtlCol="0">
            <a:spAutoFit/>
          </a:bodyPr>
          <a:lstStyle/>
          <a:p>
            <a:pPr algn="ctr"/>
            <a:r>
              <a:rPr lang="en-US" sz="2400" b="1" dirty="0">
                <a:latin typeface="Adobe Hebrew" panose="02040503050201020203" pitchFamily="18" charset="-79"/>
                <a:cs typeface="Adobe Hebrew" panose="02040503050201020203" pitchFamily="18" charset="-79"/>
              </a:rPr>
              <a:t>“Responsible development”</a:t>
            </a:r>
          </a:p>
          <a:p>
            <a:pPr algn="ctr"/>
            <a:r>
              <a:rPr lang="en-US" sz="1800" dirty="0">
                <a:latin typeface="Adobe Hebrew" panose="02040503050201020203" pitchFamily="18" charset="-79"/>
                <a:cs typeface="Adobe Hebrew" panose="02040503050201020203" pitchFamily="18" charset="-79"/>
              </a:rPr>
              <a:t>The Regeneration Strategy and Business Case are indicative and based on work undertaken to date and are subject to change.  Detailed design and planning will take place in the next stages.  Costs and income will be subject to wider economic factors.  Contingencies and robust governance processes are in place and changes will be reviewed.</a:t>
            </a:r>
          </a:p>
        </p:txBody>
      </p:sp>
      <p:sp>
        <p:nvSpPr>
          <p:cNvPr id="2" name="Title 1">
            <a:extLst>
              <a:ext uri="{FF2B5EF4-FFF2-40B4-BE49-F238E27FC236}">
                <a16:creationId xmlns:a16="http://schemas.microsoft.com/office/drawing/2014/main" id="{66DA8BF0-3CAD-A541-AF4F-E23E298AC0C0}"/>
              </a:ext>
            </a:extLst>
          </p:cNvPr>
          <p:cNvSpPr>
            <a:spLocks noGrp="1"/>
          </p:cNvSpPr>
          <p:nvPr>
            <p:ph type="title"/>
          </p:nvPr>
        </p:nvSpPr>
        <p:spPr>
          <a:xfrm>
            <a:off x="316230" y="303086"/>
            <a:ext cx="4717324" cy="655411"/>
          </a:xfrm>
        </p:spPr>
        <p:txBody>
          <a:bodyPr>
            <a:normAutofit/>
          </a:bodyPr>
          <a:lstStyle/>
          <a:p>
            <a:r>
              <a:rPr lang="en-GB" sz="3200" b="1" dirty="0">
                <a:solidFill>
                  <a:srgbClr val="EE9C27"/>
                </a:solidFill>
                <a:latin typeface="Century Gothic" panose="020B0502020202020204" pitchFamily="34" charset="0"/>
              </a:rPr>
              <a:t>PROPOSAL &amp; REASONS</a:t>
            </a:r>
            <a:endParaRPr lang="en-US" sz="30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E7C3948-FFC5-44DD-82CB-994E7F12DC40}"/>
              </a:ext>
            </a:extLst>
          </p:cNvPr>
          <p:cNvSpPr txBox="1"/>
          <p:nvPr/>
        </p:nvSpPr>
        <p:spPr>
          <a:xfrm>
            <a:off x="5579881" y="3440678"/>
            <a:ext cx="6395453" cy="2308324"/>
          </a:xfrm>
          <a:prstGeom prst="rect">
            <a:avLst/>
          </a:prstGeom>
          <a:solidFill>
            <a:schemeClr val="accent1">
              <a:lumMod val="20000"/>
              <a:lumOff val="80000"/>
            </a:schemeClr>
          </a:solidFill>
          <a:ln w="28575">
            <a:solidFill>
              <a:schemeClr val="accent1"/>
            </a:solidFill>
          </a:ln>
        </p:spPr>
        <p:txBody>
          <a:bodyPr wrap="square" rtlCol="0">
            <a:spAutoFit/>
          </a:bodyPr>
          <a:lstStyle/>
          <a:p>
            <a:r>
              <a:rPr lang="en-US" sz="1600" b="1" dirty="0">
                <a:latin typeface="Arial" panose="020B0604020202020204" pitchFamily="34" charset="0"/>
                <a:cs typeface="Arial" panose="020B0604020202020204" pitchFamily="34" charset="0"/>
              </a:rPr>
              <a:t>Council tenants </a:t>
            </a:r>
            <a:r>
              <a:rPr lang="en-US" sz="1600" dirty="0">
                <a:latin typeface="Arial" panose="020B0604020202020204" pitchFamily="34" charset="0"/>
                <a:cs typeface="Arial" panose="020B0604020202020204" pitchFamily="34" charset="0"/>
              </a:rPr>
              <a:t>will not be moved out of the borough…will be given priority in new homes built…as far as possible straight into new homes…if not will be given a secure tenancy elsewhere until their new home is ready…Support will be given and a Local Lettings Plan updated to include new homes at Maitland Park.</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Leaseholders </a:t>
            </a:r>
            <a:r>
              <a:rPr lang="en-US" sz="1600" dirty="0">
                <a:latin typeface="Arial" panose="020B0604020202020204" pitchFamily="34" charset="0"/>
                <a:cs typeface="Arial" panose="020B0604020202020204" pitchFamily="34" charset="0"/>
              </a:rPr>
              <a:t>will be offered a settlement package or shared equity to remain on their estate…Purchase &amp; negotiations will be staggered according to phasing…an early buyback scheme is being developed.</a:t>
            </a:r>
          </a:p>
        </p:txBody>
      </p:sp>
    </p:spTree>
    <p:extLst>
      <p:ext uri="{BB962C8B-B14F-4D97-AF65-F5344CB8AC3E}">
        <p14:creationId xmlns:p14="http://schemas.microsoft.com/office/powerpoint/2010/main" val="799468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C184-EBE1-460A-ABA7-820D302BABC0}"/>
              </a:ext>
            </a:extLst>
          </p:cNvPr>
          <p:cNvSpPr>
            <a:spLocks noGrp="1"/>
          </p:cNvSpPr>
          <p:nvPr>
            <p:ph type="title"/>
          </p:nvPr>
        </p:nvSpPr>
        <p:spPr>
          <a:xfrm>
            <a:off x="838200" y="365126"/>
            <a:ext cx="10763250" cy="825500"/>
          </a:xfrm>
        </p:spPr>
        <p:txBody>
          <a:bodyPr>
            <a:normAutofit fontScale="90000"/>
          </a:bodyPr>
          <a:lstStyle/>
          <a:p>
            <a:r>
              <a:rPr lang="en-GB" sz="3600" dirty="0"/>
              <a:t>West Kentish Town Estate – Proposed Redevelopment Boundary </a:t>
            </a:r>
          </a:p>
        </p:txBody>
      </p:sp>
      <p:pic>
        <p:nvPicPr>
          <p:cNvPr id="4" name="Picture 3">
            <a:extLst>
              <a:ext uri="{FF2B5EF4-FFF2-40B4-BE49-F238E27FC236}">
                <a16:creationId xmlns:a16="http://schemas.microsoft.com/office/drawing/2014/main" id="{CE3367E1-2EA0-437E-9850-4CA5A9AA361D}"/>
              </a:ext>
            </a:extLst>
          </p:cNvPr>
          <p:cNvPicPr>
            <a:picLocks noChangeAspect="1"/>
          </p:cNvPicPr>
          <p:nvPr/>
        </p:nvPicPr>
        <p:blipFill>
          <a:blip r:embed="rId2"/>
          <a:stretch>
            <a:fillRect/>
          </a:stretch>
        </p:blipFill>
        <p:spPr>
          <a:xfrm>
            <a:off x="5457707" y="1162051"/>
            <a:ext cx="5010267" cy="5436524"/>
          </a:xfrm>
          <a:prstGeom prst="rect">
            <a:avLst/>
          </a:prstGeom>
        </p:spPr>
      </p:pic>
      <p:sp>
        <p:nvSpPr>
          <p:cNvPr id="5" name="Content Placeholder 8">
            <a:extLst>
              <a:ext uri="{FF2B5EF4-FFF2-40B4-BE49-F238E27FC236}">
                <a16:creationId xmlns:a16="http://schemas.microsoft.com/office/drawing/2014/main" id="{5A9B90A1-205E-404B-A4DC-740B84D7C597}"/>
              </a:ext>
            </a:extLst>
          </p:cNvPr>
          <p:cNvSpPr txBox="1">
            <a:spLocks/>
          </p:cNvSpPr>
          <p:nvPr/>
        </p:nvSpPr>
        <p:spPr>
          <a:xfrm>
            <a:off x="716280" y="1987074"/>
            <a:ext cx="4243589" cy="3320668"/>
          </a:xfrm>
          <a:prstGeom prst="rect">
            <a:avLst/>
          </a:prstGeom>
          <a:ln>
            <a:solidFill>
              <a:srgbClr val="7030A0"/>
            </a:solid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Redevelopment area (outlined in red) made up of the following Blocks:</a:t>
            </a:r>
          </a:p>
          <a:p>
            <a:pPr marL="0" indent="0">
              <a:buNone/>
            </a:pPr>
            <a:endParaRPr lang="en-US" sz="2200" dirty="0"/>
          </a:p>
          <a:p>
            <a:pPr marL="0" algn="l" rtl="0" eaLnBrk="1" fontAlgn="b"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WEDMORE (including 104 QC)</a:t>
            </a:r>
            <a:endParaRPr lang="en-GB"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MILVERTON</a:t>
            </a:r>
            <a:endParaRPr lang="en-GB"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LANGRIDGE</a:t>
            </a:r>
            <a:endParaRPr lang="en-GB"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EDINGTON</a:t>
            </a:r>
            <a:endParaRPr lang="en-GB"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DURSTON</a:t>
            </a:r>
            <a:endParaRPr lang="en-GB"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CHELWOOD</a:t>
            </a:r>
            <a:endParaRPr lang="en-GB"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CANNINGTON</a:t>
            </a:r>
            <a:endParaRPr lang="en-GB"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BECKINGTON</a:t>
            </a:r>
            <a:endParaRPr lang="en-GB"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rPr>
              <a:t>ASHINGTON</a:t>
            </a:r>
            <a:endParaRPr lang="en-GB" sz="1800" b="0" i="0" u="none" strike="noStrike" dirty="0">
              <a:effectLst/>
              <a:latin typeface="Arial" panose="020B0604020202020204" pitchFamily="34" charset="0"/>
            </a:endParaRPr>
          </a:p>
          <a:p>
            <a:pPr marL="0" indent="0">
              <a:buNone/>
            </a:pPr>
            <a:endParaRPr lang="en-US" sz="2200" dirty="0"/>
          </a:p>
        </p:txBody>
      </p:sp>
    </p:spTree>
    <p:extLst>
      <p:ext uri="{BB962C8B-B14F-4D97-AF65-F5344CB8AC3E}">
        <p14:creationId xmlns:p14="http://schemas.microsoft.com/office/powerpoint/2010/main" val="2783618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F48AC8D-2A2E-4FF9-8FEB-05DEFBC24C23}"/>
              </a:ext>
            </a:extLst>
          </p:cNvPr>
          <p:cNvPicPr>
            <a:picLocks noGrp="1"/>
          </p:cNvPicPr>
          <p:nvPr>
            <p:ph idx="1"/>
          </p:nvPr>
        </p:nvPicPr>
        <p:blipFill>
          <a:blip r:embed="rId2"/>
          <a:stretch>
            <a:fillRect/>
          </a:stretch>
        </p:blipFill>
        <p:spPr>
          <a:xfrm>
            <a:off x="2718883" y="1"/>
            <a:ext cx="8358420" cy="5895702"/>
          </a:xfrm>
          <a:prstGeom prst="rect">
            <a:avLst/>
          </a:prstGeom>
        </p:spPr>
      </p:pic>
      <p:pic>
        <p:nvPicPr>
          <p:cNvPr id="6" name="Picture 5">
            <a:extLst>
              <a:ext uri="{FF2B5EF4-FFF2-40B4-BE49-F238E27FC236}">
                <a16:creationId xmlns:a16="http://schemas.microsoft.com/office/drawing/2014/main" id="{157FE73A-A6D5-A14C-B66F-44041A24A542}"/>
              </a:ext>
            </a:extLst>
          </p:cNvPr>
          <p:cNvPicPr>
            <a:picLocks noChangeAspect="1"/>
          </p:cNvPicPr>
          <p:nvPr/>
        </p:nvPicPr>
        <p:blipFill rotWithShape="1">
          <a:blip r:embed="rId3">
            <a:extLst>
              <a:ext uri="{28A0092B-C50C-407E-A947-70E740481C1C}">
                <a14:useLocalDpi xmlns:a14="http://schemas.microsoft.com/office/drawing/2010/main" val="0"/>
              </a:ext>
            </a:extLst>
          </a:blip>
          <a:srcRect t="51698"/>
          <a:stretch/>
        </p:blipFill>
        <p:spPr>
          <a:xfrm>
            <a:off x="0" y="6048259"/>
            <a:ext cx="12192000" cy="539827"/>
          </a:xfrm>
          <a:prstGeom prst="rect">
            <a:avLst/>
          </a:prstGeom>
        </p:spPr>
      </p:pic>
      <p:sp>
        <p:nvSpPr>
          <p:cNvPr id="2" name="Title 1">
            <a:extLst>
              <a:ext uri="{FF2B5EF4-FFF2-40B4-BE49-F238E27FC236}">
                <a16:creationId xmlns:a16="http://schemas.microsoft.com/office/drawing/2014/main" id="{66DA8BF0-3CAD-A541-AF4F-E23E298AC0C0}"/>
              </a:ext>
            </a:extLst>
          </p:cNvPr>
          <p:cNvSpPr>
            <a:spLocks noGrp="1"/>
          </p:cNvSpPr>
          <p:nvPr>
            <p:ph type="title"/>
          </p:nvPr>
        </p:nvSpPr>
        <p:spPr>
          <a:xfrm>
            <a:off x="438150" y="365125"/>
            <a:ext cx="10515600" cy="655411"/>
          </a:xfrm>
        </p:spPr>
        <p:txBody>
          <a:bodyPr>
            <a:normAutofit/>
          </a:bodyPr>
          <a:lstStyle/>
          <a:p>
            <a:r>
              <a:rPr lang="en-GB" sz="3200" b="1" dirty="0">
                <a:solidFill>
                  <a:srgbClr val="EE9C27"/>
                </a:solidFill>
                <a:latin typeface="Century Gothic" panose="020B0502020202020204" pitchFamily="34" charset="0"/>
                <a:cs typeface="Arial" panose="020B0604020202020204" pitchFamily="34" charset="0"/>
              </a:rPr>
              <a:t>PHASING PLAN</a:t>
            </a:r>
            <a:endParaRPr lang="en-US" sz="3000" b="1" dirty="0">
              <a:latin typeface="Arial" panose="020B0604020202020204" pitchFamily="34" charset="0"/>
              <a:cs typeface="Arial" panose="020B0604020202020204" pitchFamily="34" charset="0"/>
            </a:endParaRPr>
          </a:p>
        </p:txBody>
      </p:sp>
      <p:sp>
        <p:nvSpPr>
          <p:cNvPr id="4" name="TextBox 3"/>
          <p:cNvSpPr txBox="1"/>
          <p:nvPr/>
        </p:nvSpPr>
        <p:spPr>
          <a:xfrm>
            <a:off x="0" y="6588087"/>
            <a:ext cx="12192000" cy="473725"/>
          </a:xfrm>
          <a:prstGeom prst="rect">
            <a:avLst/>
          </a:prstGeom>
          <a:solidFill>
            <a:schemeClr val="bg1"/>
          </a:solidFill>
        </p:spPr>
        <p:txBody>
          <a:bodyPr wrap="square" rtlCol="0">
            <a:spAutoFit/>
          </a:bodyPr>
          <a:lstStyle/>
          <a:p>
            <a:endParaRPr lang="en-GB" dirty="0"/>
          </a:p>
        </p:txBody>
      </p:sp>
      <p:pic>
        <p:nvPicPr>
          <p:cNvPr id="7" name="Picture 6"/>
          <p:cNvPicPr>
            <a:picLocks noChangeAspect="1"/>
          </p:cNvPicPr>
          <p:nvPr/>
        </p:nvPicPr>
        <p:blipFill rotWithShape="1">
          <a:blip r:embed="rId4"/>
          <a:srcRect l="16848" t="8994" r="14461" b="8633"/>
          <a:stretch/>
        </p:blipFill>
        <p:spPr>
          <a:xfrm rot="16200000">
            <a:off x="807452" y="5813684"/>
            <a:ext cx="418640" cy="2033543"/>
          </a:xfrm>
          <a:prstGeom prst="rect">
            <a:avLst/>
          </a:prstGeom>
        </p:spPr>
      </p:pic>
      <p:pic>
        <p:nvPicPr>
          <p:cNvPr id="8" name="Picture 7">
            <a:extLst>
              <a:ext uri="{FF2B5EF4-FFF2-40B4-BE49-F238E27FC236}">
                <a16:creationId xmlns:a16="http://schemas.microsoft.com/office/drawing/2014/main" id="{ECBF3548-107E-5E4C-9B9C-B92E98A75DBF}"/>
              </a:ext>
            </a:extLst>
          </p:cNvPr>
          <p:cNvPicPr>
            <a:picLocks noChangeAspect="1"/>
          </p:cNvPicPr>
          <p:nvPr/>
        </p:nvPicPr>
        <p:blipFill rotWithShape="1">
          <a:blip r:embed="rId5"/>
          <a:srcRect t="27249" b="29365"/>
          <a:stretch/>
        </p:blipFill>
        <p:spPr>
          <a:xfrm>
            <a:off x="10540406" y="6597430"/>
            <a:ext cx="1434929" cy="442346"/>
          </a:xfrm>
          <a:prstGeom prst="rect">
            <a:avLst/>
          </a:prstGeom>
        </p:spPr>
      </p:pic>
      <p:sp>
        <p:nvSpPr>
          <p:cNvPr id="10" name="TextBox 9">
            <a:extLst>
              <a:ext uri="{FF2B5EF4-FFF2-40B4-BE49-F238E27FC236}">
                <a16:creationId xmlns:a16="http://schemas.microsoft.com/office/drawing/2014/main" id="{986C23BD-B135-4411-8BD7-924F945006C6}"/>
              </a:ext>
            </a:extLst>
          </p:cNvPr>
          <p:cNvSpPr txBox="1"/>
          <p:nvPr/>
        </p:nvSpPr>
        <p:spPr>
          <a:xfrm>
            <a:off x="1820091" y="27903"/>
            <a:ext cx="2569029" cy="369332"/>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8B34F123-0DE5-49BA-B5AF-A517B467D580}"/>
              </a:ext>
            </a:extLst>
          </p:cNvPr>
          <p:cNvSpPr txBox="1"/>
          <p:nvPr/>
        </p:nvSpPr>
        <p:spPr>
          <a:xfrm>
            <a:off x="371923" y="1226073"/>
            <a:ext cx="4693920" cy="2308324"/>
          </a:xfrm>
          <a:prstGeom prst="rect">
            <a:avLst/>
          </a:prstGeom>
          <a:solidFill>
            <a:schemeClr val="accent2">
              <a:lumMod val="20000"/>
              <a:lumOff val="80000"/>
            </a:schemeClr>
          </a:solidFill>
          <a:ln w="28575">
            <a:solidFill>
              <a:schemeClr val="accent2"/>
            </a:solidFill>
          </a:ln>
        </p:spPr>
        <p:txBody>
          <a:bodyPr wrap="square">
            <a:spAutoFit/>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Phase 1 includes 2 sites of garages (to be demolished) &amp; Multi Use Games Area (MUGA) to be relocated)).  </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Phase 1 &amp; 2 will deliver 218 homes (81 for existing residents, the remaining for sale including resident leaseholders).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Estimated cost for phases 1 &amp; 2 is £128,604,083</a:t>
            </a:r>
          </a:p>
        </p:txBody>
      </p:sp>
      <p:sp>
        <p:nvSpPr>
          <p:cNvPr id="12" name="TextBox 11">
            <a:extLst>
              <a:ext uri="{FF2B5EF4-FFF2-40B4-BE49-F238E27FC236}">
                <a16:creationId xmlns:a16="http://schemas.microsoft.com/office/drawing/2014/main" id="{66B341D4-FC25-4733-AA5D-DAEF3704C8D5}"/>
              </a:ext>
            </a:extLst>
          </p:cNvPr>
          <p:cNvSpPr txBox="1"/>
          <p:nvPr/>
        </p:nvSpPr>
        <p:spPr>
          <a:xfrm>
            <a:off x="137063" y="3912740"/>
            <a:ext cx="2486570" cy="1815882"/>
          </a:xfrm>
          <a:prstGeom prst="rect">
            <a:avLst/>
          </a:prstGeom>
          <a:noFill/>
          <a:ln w="28575">
            <a:solidFill>
              <a:srgbClr val="F05F78"/>
            </a:solidFill>
          </a:ln>
        </p:spPr>
        <p:txBody>
          <a:bodyPr wrap="square" rtlCol="0">
            <a:spAutoFit/>
          </a:bodyPr>
          <a:lstStyle/>
          <a:p>
            <a:r>
              <a:rPr lang="en-GB" sz="1400" dirty="0"/>
              <a:t>A small proportion of residents may have to temporarily move off the estate until their new homes on West Kentish Town Estate are built. All council tenants that move off the estate can return if they choose to.</a:t>
            </a:r>
          </a:p>
        </p:txBody>
      </p:sp>
    </p:spTree>
    <p:extLst>
      <p:ext uri="{BB962C8B-B14F-4D97-AF65-F5344CB8AC3E}">
        <p14:creationId xmlns:p14="http://schemas.microsoft.com/office/powerpoint/2010/main" val="817988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CDD5D-78AA-4096-A235-B3FDEDF5CCEF}"/>
              </a:ext>
            </a:extLst>
          </p:cNvPr>
          <p:cNvPicPr>
            <a:picLocks noChangeAspect="1"/>
          </p:cNvPicPr>
          <p:nvPr/>
        </p:nvPicPr>
        <p:blipFill>
          <a:blip r:embed="rId2"/>
          <a:stretch>
            <a:fillRect/>
          </a:stretch>
        </p:blipFill>
        <p:spPr>
          <a:xfrm>
            <a:off x="4724400" y="276063"/>
            <a:ext cx="7000875" cy="6305873"/>
          </a:xfrm>
          <a:prstGeom prst="rect">
            <a:avLst/>
          </a:prstGeom>
        </p:spPr>
      </p:pic>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lstStyle/>
          <a:p>
            <a:r>
              <a:rPr lang="en-GB" dirty="0"/>
              <a:t>Sites Impacted by </a:t>
            </a:r>
            <a:r>
              <a:rPr lang="en-GB" b="1" dirty="0"/>
              <a:t>Phase 1 demolition</a:t>
            </a:r>
          </a:p>
        </p:txBody>
      </p:sp>
      <p:sp>
        <p:nvSpPr>
          <p:cNvPr id="5" name="TextBox 4">
            <a:extLst>
              <a:ext uri="{FF2B5EF4-FFF2-40B4-BE49-F238E27FC236}">
                <a16:creationId xmlns:a16="http://schemas.microsoft.com/office/drawing/2014/main" id="{B3ED069F-DB98-4F54-BD71-C4BC76149E21}"/>
              </a:ext>
            </a:extLst>
          </p:cNvPr>
          <p:cNvSpPr txBox="1"/>
          <p:nvPr/>
        </p:nvSpPr>
        <p:spPr>
          <a:xfrm>
            <a:off x="457200" y="3429000"/>
            <a:ext cx="3695700" cy="1384995"/>
          </a:xfrm>
          <a:prstGeom prst="rect">
            <a:avLst/>
          </a:prstGeom>
          <a:noFill/>
          <a:ln>
            <a:solidFill>
              <a:srgbClr val="FF0000"/>
            </a:solidFill>
          </a:ln>
        </p:spPr>
        <p:txBody>
          <a:bodyPr wrap="square" rtlCol="0">
            <a:spAutoFit/>
          </a:bodyPr>
          <a:lstStyle/>
          <a:p>
            <a:r>
              <a:rPr lang="en-GB" sz="2800" dirty="0"/>
              <a:t>Indicative/Approximate Demolition date: </a:t>
            </a:r>
          </a:p>
          <a:p>
            <a:r>
              <a:rPr lang="en-GB" sz="2800" b="1" dirty="0"/>
              <a:t>March 2023 </a:t>
            </a:r>
          </a:p>
        </p:txBody>
      </p:sp>
      <p:sp>
        <p:nvSpPr>
          <p:cNvPr id="6" name="TextBox 5">
            <a:extLst>
              <a:ext uri="{FF2B5EF4-FFF2-40B4-BE49-F238E27FC236}">
                <a16:creationId xmlns:a16="http://schemas.microsoft.com/office/drawing/2014/main" id="{C534DBA6-8616-4F49-860C-DE707CFD01A5}"/>
              </a:ext>
            </a:extLst>
          </p:cNvPr>
          <p:cNvSpPr txBox="1"/>
          <p:nvPr/>
        </p:nvSpPr>
        <p:spPr>
          <a:xfrm>
            <a:off x="457200" y="5095875"/>
            <a:ext cx="3695700" cy="1569660"/>
          </a:xfrm>
          <a:prstGeom prst="rect">
            <a:avLst/>
          </a:prstGeom>
          <a:noFill/>
        </p:spPr>
        <p:txBody>
          <a:bodyPr wrap="square" rtlCol="0">
            <a:spAutoFit/>
          </a:bodyPr>
          <a:lstStyle/>
          <a:p>
            <a:r>
              <a:rPr lang="en-GB" sz="2400" b="1" dirty="0"/>
              <a:t>Blocks to be demolished:</a:t>
            </a:r>
          </a:p>
          <a:p>
            <a:pPr marL="285750" indent="-285750">
              <a:buFontTx/>
              <a:buChar char="-"/>
            </a:pPr>
            <a:r>
              <a:rPr lang="en-GB" sz="2400" dirty="0"/>
              <a:t>Garages</a:t>
            </a:r>
          </a:p>
          <a:p>
            <a:pPr marL="285750" indent="-285750">
              <a:buFontTx/>
              <a:buChar char="-"/>
            </a:pPr>
            <a:r>
              <a:rPr lang="en-GB" sz="2400" dirty="0"/>
              <a:t>Ball court relocated</a:t>
            </a:r>
          </a:p>
          <a:p>
            <a:pPr marL="285750" indent="-285750">
              <a:buFontTx/>
              <a:buChar char="-"/>
            </a:pPr>
            <a:r>
              <a:rPr lang="en-GB" sz="2400" dirty="0"/>
              <a:t>Potentially </a:t>
            </a:r>
            <a:r>
              <a:rPr lang="en-GB" sz="2400" dirty="0" err="1"/>
              <a:t>Wedmore</a:t>
            </a:r>
            <a:endParaRPr lang="en-GB" sz="2400" dirty="0"/>
          </a:p>
        </p:txBody>
      </p:sp>
      <p:pic>
        <p:nvPicPr>
          <p:cNvPr id="8" name="Picture 7">
            <a:extLst>
              <a:ext uri="{FF2B5EF4-FFF2-40B4-BE49-F238E27FC236}">
                <a16:creationId xmlns:a16="http://schemas.microsoft.com/office/drawing/2014/main" id="{C9BE5E92-D0A7-4708-BB76-B61E911E36D7}"/>
              </a:ext>
            </a:extLst>
          </p:cNvPr>
          <p:cNvPicPr>
            <a:picLocks noChangeAspect="1"/>
          </p:cNvPicPr>
          <p:nvPr/>
        </p:nvPicPr>
        <p:blipFill>
          <a:blip r:embed="rId3"/>
          <a:stretch>
            <a:fillRect/>
          </a:stretch>
        </p:blipFill>
        <p:spPr>
          <a:xfrm>
            <a:off x="9841895" y="276063"/>
            <a:ext cx="1883380" cy="2714782"/>
          </a:xfrm>
          <a:prstGeom prst="rect">
            <a:avLst/>
          </a:prstGeom>
        </p:spPr>
      </p:pic>
    </p:spTree>
    <p:extLst>
      <p:ext uri="{BB962C8B-B14F-4D97-AF65-F5344CB8AC3E}">
        <p14:creationId xmlns:p14="http://schemas.microsoft.com/office/powerpoint/2010/main" val="2212253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B6776-3B7A-4F07-ACEE-F7E51F61929F}"/>
              </a:ext>
            </a:extLst>
          </p:cNvPr>
          <p:cNvSpPr>
            <a:spLocks noGrp="1"/>
          </p:cNvSpPr>
          <p:nvPr>
            <p:ph type="title"/>
          </p:nvPr>
        </p:nvSpPr>
        <p:spPr>
          <a:xfrm>
            <a:off x="838200" y="365125"/>
            <a:ext cx="3400425" cy="2882900"/>
          </a:xfrm>
        </p:spPr>
        <p:txBody>
          <a:bodyPr/>
          <a:lstStyle/>
          <a:p>
            <a:r>
              <a:rPr lang="en-GB" dirty="0"/>
              <a:t>Proposed </a:t>
            </a:r>
            <a:r>
              <a:rPr lang="en-GB" b="1" dirty="0"/>
              <a:t>Phase 1 </a:t>
            </a:r>
            <a:r>
              <a:rPr lang="en-GB" dirty="0"/>
              <a:t>Development</a:t>
            </a:r>
          </a:p>
        </p:txBody>
      </p:sp>
      <p:pic>
        <p:nvPicPr>
          <p:cNvPr id="5" name="Picture 4">
            <a:extLst>
              <a:ext uri="{FF2B5EF4-FFF2-40B4-BE49-F238E27FC236}">
                <a16:creationId xmlns:a16="http://schemas.microsoft.com/office/drawing/2014/main" id="{0EE2FE65-7B23-4D97-9139-2BE7810535CC}"/>
              </a:ext>
            </a:extLst>
          </p:cNvPr>
          <p:cNvPicPr>
            <a:picLocks noChangeAspect="1"/>
          </p:cNvPicPr>
          <p:nvPr/>
        </p:nvPicPr>
        <p:blipFill>
          <a:blip r:embed="rId2"/>
          <a:stretch>
            <a:fillRect/>
          </a:stretch>
        </p:blipFill>
        <p:spPr>
          <a:xfrm>
            <a:off x="4714875" y="247528"/>
            <a:ext cx="7001009" cy="6313638"/>
          </a:xfrm>
          <a:prstGeom prst="rect">
            <a:avLst/>
          </a:prstGeom>
        </p:spPr>
      </p:pic>
      <p:sp>
        <p:nvSpPr>
          <p:cNvPr id="6" name="TextBox 5">
            <a:extLst>
              <a:ext uri="{FF2B5EF4-FFF2-40B4-BE49-F238E27FC236}">
                <a16:creationId xmlns:a16="http://schemas.microsoft.com/office/drawing/2014/main" id="{6FE6DBEC-F5AA-4FC6-8801-9725A99527A4}"/>
              </a:ext>
            </a:extLst>
          </p:cNvPr>
          <p:cNvSpPr txBox="1"/>
          <p:nvPr/>
        </p:nvSpPr>
        <p:spPr>
          <a:xfrm>
            <a:off x="361950" y="3048000"/>
            <a:ext cx="3695700" cy="1815882"/>
          </a:xfrm>
          <a:prstGeom prst="rect">
            <a:avLst/>
          </a:prstGeom>
          <a:noFill/>
          <a:ln>
            <a:solidFill>
              <a:schemeClr val="accent1">
                <a:lumMod val="75000"/>
              </a:schemeClr>
            </a:solidFill>
          </a:ln>
        </p:spPr>
        <p:txBody>
          <a:bodyPr wrap="square" rtlCol="0">
            <a:spAutoFit/>
          </a:bodyPr>
          <a:lstStyle/>
          <a:p>
            <a:r>
              <a:rPr lang="en-GB" sz="2800" u="sng" dirty="0"/>
              <a:t>Estimated Construction Period: </a:t>
            </a:r>
          </a:p>
          <a:p>
            <a:r>
              <a:rPr lang="en-GB" sz="2800" b="1" dirty="0"/>
              <a:t>November 2023 – October 2025</a:t>
            </a:r>
          </a:p>
        </p:txBody>
      </p:sp>
      <p:pic>
        <p:nvPicPr>
          <p:cNvPr id="7" name="Picture 6">
            <a:extLst>
              <a:ext uri="{FF2B5EF4-FFF2-40B4-BE49-F238E27FC236}">
                <a16:creationId xmlns:a16="http://schemas.microsoft.com/office/drawing/2014/main" id="{1CB46AA2-9980-4C81-8D3F-98C5A57609E3}"/>
              </a:ext>
            </a:extLst>
          </p:cNvPr>
          <p:cNvPicPr>
            <a:picLocks noChangeAspect="1"/>
          </p:cNvPicPr>
          <p:nvPr/>
        </p:nvPicPr>
        <p:blipFill>
          <a:blip r:embed="rId3"/>
          <a:stretch>
            <a:fillRect/>
          </a:stretch>
        </p:blipFill>
        <p:spPr>
          <a:xfrm>
            <a:off x="9832504" y="247528"/>
            <a:ext cx="1883380" cy="2714782"/>
          </a:xfrm>
          <a:prstGeom prst="rect">
            <a:avLst/>
          </a:prstGeom>
        </p:spPr>
      </p:pic>
      <p:sp>
        <p:nvSpPr>
          <p:cNvPr id="9" name="TextBox 8">
            <a:extLst>
              <a:ext uri="{FF2B5EF4-FFF2-40B4-BE49-F238E27FC236}">
                <a16:creationId xmlns:a16="http://schemas.microsoft.com/office/drawing/2014/main" id="{7BC364C8-83D8-4C3A-AF30-41B7F48F1E13}"/>
              </a:ext>
            </a:extLst>
          </p:cNvPr>
          <p:cNvSpPr txBox="1"/>
          <p:nvPr/>
        </p:nvSpPr>
        <p:spPr>
          <a:xfrm>
            <a:off x="704850" y="5191125"/>
            <a:ext cx="3352800" cy="1200329"/>
          </a:xfrm>
          <a:prstGeom prst="rect">
            <a:avLst/>
          </a:prstGeom>
          <a:noFill/>
        </p:spPr>
        <p:txBody>
          <a:bodyPr wrap="square" rtlCol="0">
            <a:spAutoFit/>
          </a:bodyPr>
          <a:lstStyle/>
          <a:p>
            <a:r>
              <a:rPr lang="en-GB" dirty="0">
                <a:solidFill>
                  <a:schemeClr val="accent6">
                    <a:lumMod val="75000"/>
                  </a:schemeClr>
                </a:solidFill>
              </a:rPr>
              <a:t>Some residents will be able to move into their new homes starting at completion of this phase</a:t>
            </a:r>
          </a:p>
        </p:txBody>
      </p:sp>
    </p:spTree>
    <p:extLst>
      <p:ext uri="{BB962C8B-B14F-4D97-AF65-F5344CB8AC3E}">
        <p14:creationId xmlns:p14="http://schemas.microsoft.com/office/powerpoint/2010/main" val="15234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63500">
          <a:solidFill>
            <a:srgbClr val="74D1F6"/>
          </a:solidFill>
        </a:ln>
      </a:spPr>
      <a:bodyPr rtlCol="0" anchor="ctr"/>
      <a:lstStyle>
        <a:defPPr algn="ctr">
          <a:defRPr dirty="0" smtClean="0">
            <a:solidFill>
              <a:srgbClr val="74D1F6"/>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D6DC44B4FA6E488868BBDAB0E842B2" ma:contentTypeVersion="13" ma:contentTypeDescription="Create a new document." ma:contentTypeScope="" ma:versionID="0a32f8bf957040abb28209e664c218aa">
  <xsd:schema xmlns:xsd="http://www.w3.org/2001/XMLSchema" xmlns:xs="http://www.w3.org/2001/XMLSchema" xmlns:p="http://schemas.microsoft.com/office/2006/metadata/properties" xmlns:ns3="1848a915-f24d-4e68-9840-56e7bc0b9b3f" xmlns:ns4="360c65b0-1cc5-427a-8427-4bd291ec2a6a" targetNamespace="http://schemas.microsoft.com/office/2006/metadata/properties" ma:root="true" ma:fieldsID="4fe72def64689bf7c8efe5d45ba1e2fb" ns3:_="" ns4:_="">
    <xsd:import namespace="1848a915-f24d-4e68-9840-56e7bc0b9b3f"/>
    <xsd:import namespace="360c65b0-1cc5-427a-8427-4bd291ec2a6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48a915-f24d-4e68-9840-56e7bc0b9b3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0c65b0-1cc5-427a-8427-4bd291ec2a6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2FF6CD-5F3E-4657-BEB4-A9A013C27EC4}">
  <ds:schemaRefs>
    <ds:schemaRef ds:uri="http://schemas.microsoft.com/sharepoint/v3/contenttype/forms"/>
  </ds:schemaRefs>
</ds:datastoreItem>
</file>

<file path=customXml/itemProps2.xml><?xml version="1.0" encoding="utf-8"?>
<ds:datastoreItem xmlns:ds="http://schemas.openxmlformats.org/officeDocument/2006/customXml" ds:itemID="{2C28BB6A-BF27-4CD3-9E96-925147022F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48a915-f24d-4e68-9840-56e7bc0b9b3f"/>
    <ds:schemaRef ds:uri="360c65b0-1cc5-427a-8427-4bd291ec2a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DD04EA-BD7D-4D6F-AEE3-0B210587AADC}">
  <ds:schemaRefs>
    <ds:schemaRef ds:uri="360c65b0-1cc5-427a-8427-4bd291ec2a6a"/>
    <ds:schemaRef ds:uri="http://purl.org/dc/dcmitype/"/>
    <ds:schemaRef ds:uri="http://schemas.microsoft.com/office/2006/documentManagement/types"/>
    <ds:schemaRef ds:uri="1848a915-f24d-4e68-9840-56e7bc0b9b3f"/>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9791</TotalTime>
  <Words>1897</Words>
  <Application>Microsoft Office PowerPoint</Application>
  <PresentationFormat>Widescreen</PresentationFormat>
  <Paragraphs>210</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Adobe Hebrew</vt:lpstr>
      <vt:lpstr>Arial</vt:lpstr>
      <vt:lpstr>Arial Nova Light</vt:lpstr>
      <vt:lpstr>Calibri</vt:lpstr>
      <vt:lpstr>Calibri Light</vt:lpstr>
      <vt:lpstr>Century Gothic</vt:lpstr>
      <vt:lpstr>Courier New</vt:lpstr>
      <vt:lpstr>Office Theme</vt:lpstr>
      <vt:lpstr>Future of West Kentish Town Estate The Business Case for delivering the Regeneration Strategy Cabinet Report July 2022</vt:lpstr>
      <vt:lpstr>PowerPoint Presentation</vt:lpstr>
      <vt:lpstr>CONTEXT &amp; BACKGROUND</vt:lpstr>
      <vt:lpstr>RECOMMENDATIONS</vt:lpstr>
      <vt:lpstr>PROPOSAL &amp; REASONS</vt:lpstr>
      <vt:lpstr>West Kentish Town Estate – Proposed Redevelopment Boundary </vt:lpstr>
      <vt:lpstr>PHASING PLAN</vt:lpstr>
      <vt:lpstr>Sites Impacted by Phase 1 demolition</vt:lpstr>
      <vt:lpstr>Proposed Phase 1 Development</vt:lpstr>
      <vt:lpstr>Sites to be cleared/ demolished to enable Phase 2</vt:lpstr>
      <vt:lpstr>Proposed Phase 2 Development</vt:lpstr>
      <vt:lpstr>Sites to be cleared/ demolished to enable Phase 3</vt:lpstr>
      <vt:lpstr>Proposed Phase 3 Development</vt:lpstr>
      <vt:lpstr>Sites to be cleared/ demolished to enable Phase 4</vt:lpstr>
      <vt:lpstr>Proposed Phase 4 Development</vt:lpstr>
      <vt:lpstr>Sites to be cleared/ demolished to enable Phases 5 &amp; 6</vt:lpstr>
      <vt:lpstr>Proposed Phase 5 Development</vt:lpstr>
      <vt:lpstr>Proposed Phase 6 Development</vt:lpstr>
      <vt:lpstr>Sites to be cleared/ demolished to enable Phase 7</vt:lpstr>
      <vt:lpstr>Proposed Phase 7 Development</vt:lpstr>
      <vt:lpstr>Sites to be cleared/ demolished to enable Phase 8</vt:lpstr>
      <vt:lpstr>Proposed Phase 8 Development</vt:lpstr>
      <vt:lpstr>BUSINESS CASE &amp; RISK MANAGEMENT</vt:lpstr>
      <vt:lpstr>ENVIRONMENTAL IMPLICATIONS</vt:lpstr>
      <vt:lpstr>CONSULTATION AND ENGAGEMENT</vt:lpstr>
      <vt:lpstr>TIMETABLE</vt:lpstr>
      <vt:lpstr>APPENDICES</vt:lpstr>
    </vt:vector>
  </TitlesOfParts>
  <Company>London Borough of Camden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Haverstock Team</dc:title>
  <dc:creator>Msimanga, Antonia</dc:creator>
  <cp:lastModifiedBy>Rebecca Ellis</cp:lastModifiedBy>
  <cp:revision>127</cp:revision>
  <dcterms:created xsi:type="dcterms:W3CDTF">2020-09-10T08:50:54Z</dcterms:created>
  <dcterms:modified xsi:type="dcterms:W3CDTF">2022-07-14T10:58:58Z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0x0101000BD6DC44B4FA6E488868BBDAB0E842B2</vt:lpwstr>
  </property>
</Properties>
</file>